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52" r:id="rId7"/>
    <p:sldId id="307" r:id="rId8"/>
    <p:sldId id="330" r:id="rId9"/>
    <p:sldId id="331" r:id="rId10"/>
    <p:sldId id="265" r:id="rId11"/>
    <p:sldId id="310" r:id="rId12"/>
    <p:sldId id="313" r:id="rId13"/>
    <p:sldId id="309" r:id="rId14"/>
    <p:sldId id="386" r:id="rId15"/>
    <p:sldId id="332" r:id="rId16"/>
    <p:sldId id="333" r:id="rId17"/>
    <p:sldId id="305" r:id="rId18"/>
    <p:sldId id="273" r:id="rId19"/>
    <p:sldId id="277" r:id="rId20"/>
    <p:sldId id="306" r:id="rId21"/>
    <p:sldId id="279" r:id="rId22"/>
    <p:sldId id="362" r:id="rId23"/>
    <p:sldId id="363" r:id="rId24"/>
    <p:sldId id="336" r:id="rId25"/>
    <p:sldId id="334" r:id="rId26"/>
    <p:sldId id="335" r:id="rId27"/>
    <p:sldId id="375" r:id="rId28"/>
    <p:sldId id="376" r:id="rId29"/>
    <p:sldId id="337" r:id="rId30"/>
    <p:sldId id="338" r:id="rId31"/>
    <p:sldId id="377" r:id="rId32"/>
    <p:sldId id="339" r:id="rId33"/>
    <p:sldId id="340" r:id="rId34"/>
    <p:sldId id="341" r:id="rId35"/>
    <p:sldId id="342" r:id="rId36"/>
    <p:sldId id="283" r:id="rId37"/>
    <p:sldId id="291" r:id="rId38"/>
    <p:sldId id="308" r:id="rId39"/>
    <p:sldId id="293" r:id="rId40"/>
    <p:sldId id="366" r:id="rId41"/>
    <p:sldId id="324" r:id="rId42"/>
    <p:sldId id="343" r:id="rId43"/>
    <p:sldId id="346" r:id="rId44"/>
    <p:sldId id="367" r:id="rId45"/>
    <p:sldId id="344" r:id="rId46"/>
    <p:sldId id="378" r:id="rId47"/>
    <p:sldId id="387" r:id="rId48"/>
    <p:sldId id="351" r:id="rId49"/>
    <p:sldId id="361" r:id="rId50"/>
    <p:sldId id="347" r:id="rId51"/>
    <p:sldId id="301" r:id="rId52"/>
    <p:sldId id="384"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riCjRfuhRfS+ARjOqZ+jg==" hashData="WiGo6IBgRZnxlXE5Y9Sl23JyNj4o3he3JOTEzxCe6/Pm5gVRRao2+Mu7iSYwHPGMl8oTAtllkL4U5diei0pn6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67347"/>
  </p:normalViewPr>
  <p:slideViewPr>
    <p:cSldViewPr snapToGrid="0" snapToObjects="1">
      <p:cViewPr varScale="1">
        <p:scale>
          <a:sx n="84" d="100"/>
          <a:sy n="84" d="100"/>
        </p:scale>
        <p:origin x="3088"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1885576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084118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2865520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61178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u="sng" kern="1200" dirty="0">
                <a:solidFill>
                  <a:schemeClr val="tx1"/>
                </a:solidFill>
                <a:effectLst/>
                <a:latin typeface="+mn-lt"/>
                <a:ea typeface="+mn-ea"/>
                <a:cs typeface="+mn-cs"/>
              </a:rPr>
              <a:t>Visual Text for Teacher Modeling,</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Negotiate Skill Poster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a:t>
            </a:r>
            <a:r>
              <a:rPr lang="en-US" sz="1200" b="1" u="sng" kern="1200" dirty="0">
                <a:solidFill>
                  <a:schemeClr val="tx1"/>
                </a:solidFill>
                <a:effectLst/>
                <a:latin typeface="+mn-lt"/>
                <a:ea typeface="+mn-ea"/>
                <a:cs typeface="+mn-cs"/>
              </a:rPr>
              <a:t> Listening Task Poster</a:t>
            </a:r>
            <a:r>
              <a:rPr lang="en-US" sz="1200"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To model what a Constructive Conversation looks like we are going to use the visual text and the </a:t>
            </a:r>
            <a:r>
              <a:rPr lang="en-US" sz="1200" b="1" i="1" u="sng" kern="1200" dirty="0">
                <a:solidFill>
                  <a:schemeClr val="tx1"/>
                </a:solidFill>
                <a:effectLst/>
                <a:latin typeface="+mn-lt"/>
                <a:ea typeface="+mn-ea"/>
                <a:cs typeface="+mn-cs"/>
              </a:rPr>
              <a:t>Listening Task Poster</a:t>
            </a:r>
            <a:r>
              <a:rPr lang="en-US" sz="1200" i="1" kern="1200" dirty="0">
                <a:solidFill>
                  <a:schemeClr val="tx1"/>
                </a:solidFill>
                <a:effectLst/>
                <a:latin typeface="+mn-lt"/>
                <a:ea typeface="+mn-ea"/>
                <a:cs typeface="+mn-cs"/>
              </a:rPr>
              <a:t> to address the following prompt: </a:t>
            </a:r>
            <a:r>
              <a:rPr lang="en-US" sz="1200" b="1" i="1" kern="1200" dirty="0">
                <a:solidFill>
                  <a:schemeClr val="tx1"/>
                </a:solidFill>
                <a:effectLst/>
                <a:latin typeface="+mn-lt"/>
                <a:ea typeface="+mn-ea"/>
                <a:cs typeface="+mn-cs"/>
              </a:rPr>
              <a:t>What is an important idea from this text? Start by stating your claim. Support your claim and come to a consensus. </a:t>
            </a:r>
            <a:r>
              <a:rPr lang="en-US" sz="1200" i="1" kern="1200" dirty="0">
                <a:solidFill>
                  <a:schemeClr val="tx1"/>
                </a:solidFill>
                <a:effectLst/>
                <a:latin typeface="+mn-lt"/>
                <a:ea typeface="+mn-ea"/>
                <a:cs typeface="+mn-cs"/>
              </a:rPr>
              <a:t> As we look at the visual text, we will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share our own ideas and come to a consensus.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Today I am going to model using the Constructive Conversation</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4073101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 </a:t>
            </a:r>
            <a:r>
              <a:rPr lang="en-US" sz="1200" b="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249349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11.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My claim</a:t>
            </a:r>
            <a:r>
              <a:rPr lang="en-US" sz="1200" kern="1200" dirty="0">
                <a:solidFill>
                  <a:schemeClr val="tx1"/>
                </a:solidFill>
                <a:effectLst/>
                <a:latin typeface="+mn-lt"/>
                <a:ea typeface="+mn-ea"/>
                <a:cs typeface="+mn-cs"/>
              </a:rPr>
              <a:t> is that when you are making something, everyone needs to work together. </a:t>
            </a:r>
            <a:r>
              <a:rPr lang="en-US" sz="1200" b="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is an important idea</a:t>
            </a:r>
            <a:r>
              <a:rPr lang="en-US" sz="1200" kern="1200" dirty="0">
                <a:solidFill>
                  <a:schemeClr val="tx1"/>
                </a:solidFill>
                <a:effectLst/>
                <a:latin typeface="+mn-lt"/>
                <a:ea typeface="+mn-ea"/>
                <a:cs typeface="+mn-cs"/>
              </a:rPr>
              <a:t> from this visual text?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Another important idea is</a:t>
            </a:r>
            <a:r>
              <a:rPr lang="en-US" sz="1200" kern="1200" dirty="0">
                <a:solidFill>
                  <a:schemeClr val="tx1"/>
                </a:solidFill>
                <a:effectLst/>
                <a:latin typeface="+mn-lt"/>
                <a:ea typeface="+mn-ea"/>
                <a:cs typeface="+mn-cs"/>
              </a:rPr>
              <a:t> that more things get done when you help each other</a:t>
            </a:r>
            <a:r>
              <a:rPr lang="en-US" sz="1200" b="1" kern="1200" dirty="0">
                <a:solidFill>
                  <a:schemeClr val="tx1"/>
                </a:solidFill>
                <a:effectLst/>
                <a:latin typeface="+mn-lt"/>
                <a:ea typeface="+mn-ea"/>
                <a:cs typeface="+mn-cs"/>
              </a:rPr>
              <a:t>. (N)</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evidence</a:t>
            </a:r>
            <a:r>
              <a:rPr lang="en-US" sz="1200" kern="1200" dirty="0">
                <a:solidFill>
                  <a:schemeClr val="tx1"/>
                </a:solidFill>
                <a:effectLst/>
                <a:latin typeface="+mn-lt"/>
                <a:ea typeface="+mn-ea"/>
                <a:cs typeface="+mn-cs"/>
              </a:rPr>
              <a:t> can you use to support your claim?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 that</a:t>
            </a:r>
            <a:r>
              <a:rPr lang="en-US" sz="1200" kern="1200" dirty="0">
                <a:solidFill>
                  <a:schemeClr val="tx1"/>
                </a:solidFill>
                <a:effectLst/>
                <a:latin typeface="+mn-lt"/>
                <a:ea typeface="+mn-ea"/>
                <a:cs typeface="+mn-cs"/>
              </a:rPr>
              <a:t> the kids are bringing items to Amanda who is rolling the dough. </a:t>
            </a:r>
            <a:r>
              <a:rPr lang="en-US" sz="1200" b="1" kern="1200" dirty="0">
                <a:solidFill>
                  <a:schemeClr val="tx1"/>
                </a:solidFill>
                <a:effectLst/>
                <a:latin typeface="+mn-lt"/>
                <a:ea typeface="+mn-ea"/>
                <a:cs typeface="+mn-cs"/>
              </a:rPr>
              <a:t>(CR)</a:t>
            </a:r>
            <a:r>
              <a:rPr lang="en-US" sz="1200" kern="1200" dirty="0">
                <a:solidFill>
                  <a:schemeClr val="tx1"/>
                </a:solidFill>
                <a:effectLst/>
                <a:latin typeface="+mn-lt"/>
                <a:ea typeface="+mn-ea"/>
                <a:cs typeface="+mn-cs"/>
              </a:rPr>
              <a:t> What evidence do you have to support your claim? </a:t>
            </a:r>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one child has a shelf, another child has a sign and the little boy has buckets of fruit.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they are bringing items that will help Amanda display her pies for sale.  </a:t>
            </a:r>
            <a:r>
              <a:rPr lang="en-US" sz="1200" b="1" u="sng" kern="1200" dirty="0">
                <a:solidFill>
                  <a:schemeClr val="tx1"/>
                </a:solidFill>
                <a:effectLst/>
                <a:latin typeface="+mn-lt"/>
                <a:ea typeface="+mn-ea"/>
                <a:cs typeface="+mn-cs"/>
              </a:rPr>
              <a:t>What other evidence</a:t>
            </a:r>
            <a:r>
              <a:rPr lang="en-US" sz="1200" kern="1200" dirty="0">
                <a:solidFill>
                  <a:schemeClr val="tx1"/>
                </a:solidFill>
                <a:effectLst/>
                <a:latin typeface="+mn-lt"/>
                <a:ea typeface="+mn-ea"/>
                <a:cs typeface="+mn-cs"/>
              </a:rPr>
              <a:t> do you have that supports your claim?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NEGOTIATE, FORTIFY,</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CLARIFY.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last three turns. Read them to yourself as I read them aloud </a:t>
            </a:r>
            <a:r>
              <a:rPr lang="en-US" sz="1200" kern="1200" dirty="0">
                <a:solidFill>
                  <a:schemeClr val="tx1"/>
                </a:solidFill>
                <a:effectLst/>
                <a:latin typeface="+mn-lt"/>
                <a:ea typeface="+mn-ea"/>
                <a:cs typeface="+mn-cs"/>
              </a:rPr>
              <a:t>(see example above).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because it is asking to come to an agreement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a:t>
            </a:r>
            <a:r>
              <a:rPr lang="en-US" sz="1200" i="1" kern="1200" dirty="0">
                <a:solidFill>
                  <a:schemeClr val="tx1"/>
                </a:solidFill>
                <a:effectLst/>
                <a:latin typeface="+mn-lt"/>
                <a:ea typeface="+mn-ea"/>
                <a:cs typeface="+mn-cs"/>
              </a:rPr>
              <a:t>) Student A is also using evidence from the text to support his idea (Write F next to the response).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state their claim,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 and underline as noted above)</a:t>
            </a:r>
            <a:r>
              <a:rPr lang="en-US" sz="1200" i="1" kern="1200" dirty="0">
                <a:solidFill>
                  <a:schemeClr val="tx1"/>
                </a:solidFill>
                <a:effectLst/>
                <a:latin typeface="+mn-lt"/>
                <a:ea typeface="+mn-ea"/>
                <a:cs typeface="+mn-cs"/>
              </a:rPr>
              <a:t>.  Also, they use the language of </a:t>
            </a:r>
            <a:r>
              <a:rPr lang="en-US" sz="1200" b="1" i="1" u="sng"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and ask a clarifying question to help learn more from Student A to make their idea stronger </a:t>
            </a:r>
            <a:r>
              <a:rPr lang="en-US" sz="1200" kern="1200" dirty="0">
                <a:solidFill>
                  <a:schemeClr val="tx1"/>
                </a:solidFill>
                <a:effectLst/>
                <a:latin typeface="+mn-lt"/>
                <a:ea typeface="+mn-ea"/>
                <a:cs typeface="+mn-cs"/>
              </a:rPr>
              <a:t>(Write CL next to the response).  </a:t>
            </a:r>
            <a:r>
              <a:rPr lang="en-US" sz="1200" i="1" kern="1200" dirty="0">
                <a:solidFill>
                  <a:schemeClr val="tx1"/>
                </a:solidFill>
                <a:effectLst/>
                <a:latin typeface="+mn-lt"/>
                <a:ea typeface="+mn-ea"/>
                <a:cs typeface="+mn-cs"/>
              </a:rPr>
              <a:t>Then Students A and B clarify their ideas and ask questions to understand each other’s evidence</a:t>
            </a:r>
            <a:r>
              <a:rPr lang="en-US" sz="1200" kern="1200" dirty="0">
                <a:solidFill>
                  <a:schemeClr val="tx1"/>
                </a:solidFill>
                <a:effectLst/>
                <a:latin typeface="+mn-lt"/>
                <a:ea typeface="+mn-ea"/>
                <a:cs typeface="+mn-cs"/>
              </a:rPr>
              <a:t> (Write CL next to the responses).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students to go throughout the same process with the rest of the Model Conversation.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928314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11.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is an important idea from this text?  Start by stating your claim. Support your ideas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NEGOTIATE.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 </a:t>
            </a:r>
          </a:p>
          <a:p>
            <a:r>
              <a:rPr lang="en-US" sz="1200" kern="1200" dirty="0">
                <a:solidFill>
                  <a:schemeClr val="tx1"/>
                </a:solidFill>
                <a:effectLst/>
                <a:latin typeface="+mn-lt"/>
                <a:ea typeface="+mn-ea"/>
                <a:cs typeface="+mn-cs"/>
              </a:rPr>
              <a:t> </a:t>
            </a:r>
          </a:p>
          <a:p>
            <a:r>
              <a:rPr lang="en-US" sz="1200" b="1" i="1" kern="1200" dirty="0">
                <a:solidFill>
                  <a:schemeClr val="tx1"/>
                </a:solidFill>
                <a:effectLst/>
                <a:latin typeface="+mn-lt"/>
                <a:ea typeface="+mn-ea"/>
                <a:cs typeface="+mn-cs"/>
              </a:rPr>
              <a:t>Prompt:</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What is an important idea from this text?  Start by stating your claim.  Support your claim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important idea is they are making cakes. </a:t>
            </a:r>
            <a:r>
              <a:rPr lang="en-US" sz="1200" b="1" kern="1200" dirty="0">
                <a:solidFill>
                  <a:schemeClr val="tx1"/>
                </a:solidFill>
                <a:effectLst/>
                <a:latin typeface="+mn-lt"/>
                <a:ea typeface="+mn-ea"/>
                <a:cs typeface="+mn-cs"/>
              </a:rPr>
              <a:t>(not prompting other partner; not using language of the skill)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making pies. I notice pies on the table. </a:t>
            </a:r>
            <a:r>
              <a:rPr lang="en-US" sz="1200" b="1" kern="1200" dirty="0">
                <a:solidFill>
                  <a:schemeClr val="tx1"/>
                </a:solidFill>
                <a:effectLst/>
                <a:latin typeface="+mn-lt"/>
                <a:ea typeface="+mn-ea"/>
                <a:cs typeface="+mn-cs"/>
              </a:rPr>
              <a:t>(not prompting other partner; not using language of the skill)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text it shows the kids working together to get things for the cake. I see buckets of fruit, a sign and a shelf that all the children are bringing to the big girl.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that they will make four delicious pies because I see four balls of dough on the table.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kids all have smiles on their faces and seem happy to help the girl with the red hair. </a:t>
            </a:r>
            <a:r>
              <a:rPr lang="en-US" sz="1200" b="1" kern="1200" dirty="0">
                <a:solidFill>
                  <a:schemeClr val="tx1"/>
                </a:solidFill>
                <a:effectLst/>
                <a:latin typeface="+mn-lt"/>
                <a:ea typeface="+mn-ea"/>
                <a:cs typeface="+mn-cs"/>
              </a:rPr>
              <a:t>(not using language of the skill; not using evidence from the text to support the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 and my opinion is they are all helping to make cakes.</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disagree. I think it is about making pies. I see they are making pies because on the sign it says “Amanda’s pies”. </a:t>
            </a:r>
            <a:r>
              <a:rPr lang="en-US" sz="1200" b="1" kern="1200" dirty="0">
                <a:solidFill>
                  <a:schemeClr val="tx1"/>
                </a:solidFill>
                <a:effectLst/>
                <a:latin typeface="+mn-lt"/>
                <a:ea typeface="+mn-ea"/>
                <a:cs typeface="+mn-cs"/>
              </a:rPr>
              <a:t>(not coming to a consensus)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Okay. I agree. </a:t>
            </a:r>
            <a:r>
              <a:rPr lang="en-US" sz="1200" b="1" kern="1200" dirty="0">
                <a:solidFill>
                  <a:schemeClr val="tx1"/>
                </a:solidFill>
                <a:effectLst/>
                <a:latin typeface="+mn-lt"/>
                <a:ea typeface="+mn-ea"/>
                <a:cs typeface="+mn-cs"/>
              </a:rPr>
              <a:t>(not coming to a consensus using evidence from text)</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2112296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claim is that they are working</a:t>
            </a:r>
            <a:r>
              <a:rPr lang="en-US" sz="1200" b="1" kern="1200" dirty="0">
                <a:solidFill>
                  <a:schemeClr val="tx1"/>
                </a:solidFill>
                <a:effectLst/>
                <a:latin typeface="+mn-lt"/>
                <a:ea typeface="+mn-ea"/>
                <a:cs typeface="+mn-cs"/>
              </a:rPr>
              <a:t> together to </a:t>
            </a:r>
            <a:r>
              <a:rPr lang="en-US" sz="1200" strike="sngStrike" kern="1200" dirty="0">
                <a:solidFill>
                  <a:schemeClr val="tx1"/>
                </a:solidFill>
                <a:effectLst/>
                <a:latin typeface="+mn-lt"/>
                <a:ea typeface="+mn-ea"/>
                <a:cs typeface="+mn-cs"/>
              </a:rPr>
              <a:t>are making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make </a:t>
            </a:r>
            <a:r>
              <a:rPr lang="en-US" sz="1200" kern="1200" dirty="0">
                <a:solidFill>
                  <a:schemeClr val="tx1"/>
                </a:solidFill>
                <a:effectLst/>
                <a:latin typeface="+mn-lt"/>
                <a:ea typeface="+mn-ea"/>
                <a:cs typeface="+mn-cs"/>
              </a:rPr>
              <a:t>pies.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a:t>
            </a:r>
            <a:r>
              <a:rPr lang="en-US" sz="1200" b="1" kern="1200" dirty="0">
                <a:solidFill>
                  <a:schemeClr val="tx1"/>
                </a:solidFill>
                <a:effectLst/>
                <a:latin typeface="+mn-lt"/>
                <a:ea typeface="+mn-ea"/>
                <a:cs typeface="+mn-cs"/>
              </a:rPr>
              <a:t> agree with you. </a:t>
            </a:r>
            <a:r>
              <a:rPr lang="en-US" sz="1200" kern="1200" dirty="0">
                <a:solidFill>
                  <a:schemeClr val="tx1"/>
                </a:solidFill>
                <a:effectLst/>
                <a:latin typeface="+mn-lt"/>
                <a:ea typeface="+mn-ea"/>
                <a:cs typeface="+mn-cs"/>
              </a:rPr>
              <a:t>I think they are making pies. </a:t>
            </a:r>
            <a:r>
              <a:rPr lang="en-US" sz="1200" b="1" kern="1200" dirty="0">
                <a:solidFill>
                  <a:schemeClr val="tx1"/>
                </a:solidFill>
                <a:effectLst/>
                <a:latin typeface="+mn-lt"/>
                <a:ea typeface="+mn-ea"/>
                <a:cs typeface="+mn-cs"/>
              </a:rPr>
              <a:t>I think when you work together you make things faster also</a:t>
            </a:r>
            <a:r>
              <a:rPr lang="en-US" sz="1200" kern="1200" dirty="0">
                <a:solidFill>
                  <a:schemeClr val="tx1"/>
                </a:solidFill>
                <a:effectLst/>
                <a:latin typeface="+mn-lt"/>
                <a:ea typeface="+mn-ea"/>
                <a:cs typeface="+mn-cs"/>
              </a:rPr>
              <a:t>.</a:t>
            </a:r>
            <a:r>
              <a:rPr lang="en-US" sz="1200" strike="sngStrike" kern="1200" dirty="0">
                <a:solidFill>
                  <a:schemeClr val="tx1"/>
                </a:solidFill>
                <a:effectLst/>
                <a:latin typeface="+mn-lt"/>
                <a:ea typeface="+mn-ea"/>
                <a:cs typeface="+mn-cs"/>
              </a:rPr>
              <a:t> I notice </a:t>
            </a:r>
            <a:r>
              <a:rPr lang="en-US" sz="1200" b="1" strike="sngStrike" kern="1200" dirty="0">
                <a:solidFill>
                  <a:schemeClr val="tx1"/>
                </a:solidFill>
                <a:effectLst/>
                <a:latin typeface="+mn-lt"/>
                <a:ea typeface="+mn-ea"/>
                <a:cs typeface="+mn-cs"/>
              </a:rPr>
              <a:t>dough </a:t>
            </a:r>
            <a:r>
              <a:rPr lang="en-US" sz="1200" strike="sngStrike" kern="1200" dirty="0">
                <a:solidFill>
                  <a:schemeClr val="tx1"/>
                </a:solidFill>
                <a:effectLst/>
                <a:latin typeface="+mn-lt"/>
                <a:ea typeface="+mn-ea"/>
                <a:cs typeface="+mn-cs"/>
              </a:rPr>
              <a:t>pies on the table.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text it shows the kids working together to get things for the cake. I see buckets of fruit, a sign and a shelf that all the children are bringing to the big girl.</a:t>
            </a: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that they will make four delicious pies because I see four balls of dough on the table. </a:t>
            </a:r>
            <a:r>
              <a:rPr lang="en-US" sz="1200" b="1" kern="1200" dirty="0">
                <a:solidFill>
                  <a:schemeClr val="tx1"/>
                </a:solidFill>
                <a:effectLst/>
                <a:latin typeface="+mn-lt"/>
                <a:ea typeface="+mn-ea"/>
                <a:cs typeface="+mn-cs"/>
              </a:rPr>
              <a:t>I also agree that they are working together. In the text I notice three children who are bringing different things to the girl.</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kids all have smiles on their faces and seem happy to help the girl with the red hair.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agree and my claim is the kids  </a:t>
            </a:r>
            <a:r>
              <a:rPr lang="en-US" sz="1200" strike="sngStrike" kern="1200" dirty="0">
                <a:solidFill>
                  <a:schemeClr val="tx1"/>
                </a:solidFill>
                <a:effectLst/>
                <a:latin typeface="+mn-lt"/>
                <a:ea typeface="+mn-ea"/>
                <a:cs typeface="+mn-cs"/>
              </a:rPr>
              <a:t>all helping to make cakes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seem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happy to help Amanda make cakes.  While Amanda prepares the dough, the others are bringing things she can use for the pies. It makes things go faster.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it is about making pies. I see they are making pies because on the sign it says “Amanda’s pies”. </a:t>
            </a:r>
            <a:r>
              <a:rPr lang="en-US" sz="1200" b="1" kern="1200" dirty="0">
                <a:solidFill>
                  <a:schemeClr val="tx1"/>
                </a:solidFill>
                <a:effectLst/>
                <a:latin typeface="+mn-lt"/>
                <a:ea typeface="+mn-ea"/>
                <a:cs typeface="+mn-cs"/>
              </a:rPr>
              <a:t>When you work together you make things faster.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strike="sngStrike" kern="1200" dirty="0">
                <a:solidFill>
                  <a:schemeClr val="tx1"/>
                </a:solidFill>
                <a:effectLst/>
                <a:latin typeface="+mn-lt"/>
                <a:ea typeface="+mn-ea"/>
                <a:cs typeface="+mn-cs"/>
              </a:rPr>
              <a:t>Okay. </a:t>
            </a:r>
            <a:r>
              <a:rPr lang="en-US" sz="1200" kern="1200" dirty="0">
                <a:solidFill>
                  <a:schemeClr val="tx1"/>
                </a:solidFill>
                <a:effectLst/>
                <a:latin typeface="+mn-lt"/>
                <a:ea typeface="+mn-ea"/>
                <a:cs typeface="+mn-cs"/>
              </a:rPr>
              <a:t>I agree. </a:t>
            </a:r>
            <a:r>
              <a:rPr lang="en-US" sz="1200" b="1" kern="1200" dirty="0">
                <a:solidFill>
                  <a:schemeClr val="tx1"/>
                </a:solidFill>
                <a:effectLst/>
                <a:latin typeface="+mn-lt"/>
                <a:ea typeface="+mn-ea"/>
                <a:cs typeface="+mn-cs"/>
              </a:rPr>
              <a:t>When you are working with others, you work faster. This is about working together and making things happen faster.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kern="1200">
                <a:solidFill>
                  <a:schemeClr val="tx1"/>
                </a:solidFill>
                <a:effectLst/>
                <a:latin typeface="+mn-lt"/>
                <a:ea typeface="+mn-ea"/>
                <a:cs typeface="+mn-cs"/>
              </a:rPr>
              <a:t>Refer to class revised </a:t>
            </a:r>
            <a:r>
              <a:rPr lang="en-US" sz="1200" b="1" kern="1200">
                <a:solidFill>
                  <a:schemeClr val="tx1"/>
                </a:solidFill>
                <a:effectLst/>
                <a:latin typeface="+mn-lt"/>
                <a:ea typeface="+mn-ea"/>
                <a:cs typeface="+mn-cs"/>
              </a:rPr>
              <a:t>Non-Model</a:t>
            </a:r>
            <a:r>
              <a:rPr lang="en-US" sz="1200" kern="1200">
                <a:solidFill>
                  <a:schemeClr val="tx1"/>
                </a:solidFill>
                <a:effectLst/>
                <a:latin typeface="+mn-lt"/>
                <a:ea typeface="+mn-ea"/>
                <a:cs typeface="+mn-cs"/>
              </a:rPr>
              <a:t>, have pairs read.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NEGOTIATE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3993148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48054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433066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NEGOTIATE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NEGOTIATE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317682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3.emf"/><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3.emf"/><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11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79746E45-7979-0A48-91C0-53DD103D7140}"/>
              </a:ext>
            </a:extLst>
          </p:cNvPr>
          <p:cNvPicPr>
            <a:picLocks noChangeAspect="1"/>
          </p:cNvPicPr>
          <p:nvPr/>
        </p:nvPicPr>
        <p:blipFill>
          <a:blip r:embed="rId6"/>
          <a:stretch>
            <a:fillRect/>
          </a:stretch>
        </p:blipFill>
        <p:spPr>
          <a:xfrm>
            <a:off x="3479815" y="1301148"/>
            <a:ext cx="2234246" cy="289137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555641"/>
          </a:xfrm>
          <a:prstGeom prst="rect">
            <a:avLst/>
          </a:prstGeom>
          <a:noFill/>
        </p:spPr>
        <p:txBody>
          <a:bodyPr wrap="square" rtlCol="0">
            <a:spAutoFit/>
          </a:bodyPr>
          <a:lstStyle/>
          <a:p>
            <a:r>
              <a:rPr lang="en-US" sz="1400" b="1" dirty="0"/>
              <a:t>Partner A: </a:t>
            </a:r>
            <a:r>
              <a:rPr lang="en-US" sz="1400" dirty="0"/>
              <a:t>My claim is that when you are making something, everyone needs to work together. What is an important idea from this visual text? </a:t>
            </a:r>
          </a:p>
          <a:p>
            <a:endParaRPr lang="en-US" sz="1400" b="1" dirty="0"/>
          </a:p>
          <a:p>
            <a:endParaRPr lang="en-US" sz="1400" b="1" dirty="0"/>
          </a:p>
          <a:p>
            <a:r>
              <a:rPr lang="en-US" sz="1400" b="1" dirty="0"/>
              <a:t>Partner A: </a:t>
            </a:r>
            <a:r>
              <a:rPr lang="en-US" sz="1400" dirty="0"/>
              <a:t>I notice that the kids are bringing items to Amanda who is rolling the dough. What evidence do you have to support your claim? </a:t>
            </a:r>
            <a:endParaRPr lang="en-US" sz="1400" b="1" dirty="0"/>
          </a:p>
          <a:p>
            <a:endParaRPr lang="en-US" sz="1400" b="1" dirty="0"/>
          </a:p>
          <a:p>
            <a:r>
              <a:rPr lang="en-US" sz="1400" b="1" dirty="0"/>
              <a:t>Partner A: </a:t>
            </a:r>
            <a:r>
              <a:rPr lang="en-US" sz="1400" dirty="0"/>
              <a:t>I notice that in the visual text, the girl is making the pies and the others are helping her</a:t>
            </a:r>
            <a:r>
              <a:rPr lang="en-US" sz="1400" b="1" dirty="0"/>
              <a:t>. </a:t>
            </a:r>
            <a:r>
              <a:rPr lang="en-US" sz="1400" dirty="0"/>
              <a:t>They are all bringing different things to make pies. The big boy is carrying a shelf, another boy is carrying a sign and the little boy is bringing buckets of fruit. </a:t>
            </a:r>
          </a:p>
          <a:p>
            <a:endParaRPr lang="en-US" sz="1400" dirty="0"/>
          </a:p>
          <a:p>
            <a:endParaRPr lang="en-US" sz="1400" b="1" dirty="0"/>
          </a:p>
          <a:p>
            <a:r>
              <a:rPr lang="en-US" sz="1400" b="1" dirty="0"/>
              <a:t>Partner A: </a:t>
            </a:r>
            <a:r>
              <a:rPr lang="en-US" sz="1400" dirty="0"/>
              <a:t>An important idea is that when making something it is best to work together to get different things done. What do you think? </a:t>
            </a:r>
          </a:p>
          <a:p>
            <a:endParaRPr lang="en-US" sz="1400" dirty="0"/>
          </a:p>
          <a:p>
            <a:endParaRPr lang="en-US" sz="1400" b="1" dirty="0"/>
          </a:p>
          <a:p>
            <a:endParaRPr lang="en-US" sz="1400" dirty="0"/>
          </a:p>
          <a:p>
            <a:endParaRPr lang="en-US" sz="1400" dirty="0"/>
          </a:p>
          <a:p>
            <a:endParaRPr lang="en-US" sz="1400" dirty="0"/>
          </a:p>
        </p:txBody>
      </p:sp>
      <p:sp>
        <p:nvSpPr>
          <p:cNvPr id="5" name="TextBox 4"/>
          <p:cNvSpPr txBox="1"/>
          <p:nvPr/>
        </p:nvSpPr>
        <p:spPr>
          <a:xfrm>
            <a:off x="4624017" y="1059213"/>
            <a:ext cx="3619308" cy="6124754"/>
          </a:xfrm>
          <a:prstGeom prst="rect">
            <a:avLst/>
          </a:prstGeom>
          <a:noFill/>
        </p:spPr>
        <p:txBody>
          <a:bodyPr wrap="square" rtlCol="0">
            <a:spAutoFit/>
          </a:bodyPr>
          <a:lstStyle/>
          <a:p>
            <a:r>
              <a:rPr lang="en-US" sz="1400" b="1" dirty="0"/>
              <a:t>Partner B: </a:t>
            </a:r>
            <a:r>
              <a:rPr lang="en-US" sz="1400" dirty="0"/>
              <a:t>Another important idea is that more things get done when you help each other</a:t>
            </a:r>
            <a:r>
              <a:rPr lang="en-US" sz="1400" b="1" dirty="0"/>
              <a:t>. </a:t>
            </a:r>
            <a:r>
              <a:rPr lang="en-US" sz="1400" dirty="0"/>
              <a:t>What evidence can you use to support your claim? </a:t>
            </a:r>
          </a:p>
          <a:p>
            <a:endParaRPr lang="en-US" sz="1400" b="1" dirty="0"/>
          </a:p>
          <a:p>
            <a:endParaRPr lang="en-US" sz="1400" b="1" dirty="0"/>
          </a:p>
          <a:p>
            <a:r>
              <a:rPr lang="en-US" sz="1400" b="1" dirty="0"/>
              <a:t>Partner B:</a:t>
            </a:r>
            <a:r>
              <a:rPr lang="en-US" sz="1400" dirty="0"/>
              <a:t>I notice one child has a shelf, another child has a sign and the little boy has buckets of fruit. I think they are bringing items that will help Amanda display her pies for sale. What other evidence do you have that supports your claim? </a:t>
            </a:r>
          </a:p>
          <a:p>
            <a:endParaRPr lang="en-US" sz="1400" dirty="0"/>
          </a:p>
          <a:p>
            <a:endParaRPr lang="en-US" sz="1400" b="1" dirty="0"/>
          </a:p>
          <a:p>
            <a:r>
              <a:rPr lang="en-US" sz="1400" b="1" dirty="0"/>
              <a:t>Partner B:</a:t>
            </a:r>
            <a:r>
              <a:rPr lang="en-US" sz="1400" dirty="0"/>
              <a:t>I agree with you that they are all working together. By bringing all the items together they are working together. Can we come to a consensus? </a:t>
            </a:r>
          </a:p>
          <a:p>
            <a:endParaRPr lang="en-US" sz="1400" dirty="0"/>
          </a:p>
          <a:p>
            <a:endParaRPr lang="en-US" sz="1400" b="1" dirty="0"/>
          </a:p>
          <a:p>
            <a:r>
              <a:rPr lang="en-US" sz="1400" b="1" dirty="0"/>
              <a:t>Partner B</a:t>
            </a:r>
            <a:r>
              <a:rPr lang="en-US" sz="1400" dirty="0"/>
              <a:t>: Let’s come to a consensus. An important idea from this visual text is that working together helps to get more things done. </a:t>
            </a:r>
          </a:p>
          <a:p>
            <a:endParaRPr lang="en-US" sz="1400" dirty="0"/>
          </a:p>
          <a:p>
            <a:endParaRPr lang="en-US" sz="1400" b="1" dirty="0"/>
          </a:p>
          <a:p>
            <a:endParaRPr lang="en-US" sz="1400" dirty="0"/>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59631" y="1183600"/>
            <a:ext cx="0" cy="50150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888" y="2349133"/>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888" y="385116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6145"/>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257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6975"/>
            <a:ext cx="1199599" cy="1048469"/>
          </a:xfrm>
          <a:prstGeom prst="rect">
            <a:avLst/>
          </a:prstGeom>
        </p:spPr>
      </p:pic>
      <p:pic>
        <p:nvPicPr>
          <p:cNvPr id="16" name="Picture 15" descr="Screen Shot 2016-03-07 at 10.04.12 AM.png">
            <a:extLst>
              <a:ext uri="{FF2B5EF4-FFF2-40B4-BE49-F238E27FC236}">
                <a16:creationId xmlns:a16="http://schemas.microsoft.com/office/drawing/2014/main" id="{5A200995-C376-D845-9856-E1B2B1882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17815"/>
            <a:ext cx="948679" cy="957629"/>
          </a:xfrm>
          <a:prstGeom prst="rect">
            <a:avLst/>
          </a:prstGeom>
        </p:spPr>
      </p:pic>
    </p:spTree>
    <p:extLst>
      <p:ext uri="{BB962C8B-B14F-4D97-AF65-F5344CB8AC3E}">
        <p14:creationId xmlns:p14="http://schemas.microsoft.com/office/powerpoint/2010/main" val="323011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4B0AAAFB-4695-0247-862A-E69774ECB8D7}"/>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446395" y="48228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F14C9742-22FE-814A-97D8-4CB185709E09}"/>
              </a:ext>
            </a:extLst>
          </p:cNvPr>
          <p:cNvPicPr>
            <a:picLocks noChangeAspect="1"/>
          </p:cNvPicPr>
          <p:nvPr/>
        </p:nvPicPr>
        <p:blipFill rotWithShape="1">
          <a:blip r:embed="rId6"/>
          <a:srcRect l="6260" t="14845" r="5389" b="17260"/>
          <a:stretch/>
        </p:blipFill>
        <p:spPr>
          <a:xfrm rot="5400000">
            <a:off x="4364259" y="887819"/>
            <a:ext cx="3589740" cy="5411510"/>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0ECF7BE8-1AD0-8F41-A6B4-637C87338B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7440" y="319168"/>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6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786473"/>
          </a:xfrm>
          <a:prstGeom prst="rect">
            <a:avLst/>
          </a:prstGeom>
          <a:noFill/>
        </p:spPr>
        <p:txBody>
          <a:bodyPr wrap="square" rtlCol="0">
            <a:spAutoFit/>
          </a:bodyPr>
          <a:lstStyle/>
          <a:p>
            <a:r>
              <a:rPr lang="en-US" sz="1500" b="1" dirty="0"/>
              <a:t>Partner A: </a:t>
            </a:r>
            <a:r>
              <a:rPr lang="en-US" sz="1500" dirty="0"/>
              <a:t>An important idea is they are making cakes. </a:t>
            </a:r>
          </a:p>
          <a:p>
            <a:endParaRPr lang="en-US" sz="1500" dirty="0"/>
          </a:p>
          <a:p>
            <a:endParaRPr lang="en-US" sz="1500" dirty="0"/>
          </a:p>
          <a:p>
            <a:endParaRPr lang="en-US" sz="1500" dirty="0"/>
          </a:p>
          <a:p>
            <a:endParaRPr lang="en-US" sz="1500" dirty="0"/>
          </a:p>
          <a:p>
            <a:r>
              <a:rPr lang="en-US" sz="1500" b="1" dirty="0"/>
              <a:t>Partner A: </a:t>
            </a:r>
            <a:r>
              <a:rPr lang="en-US" sz="1500" dirty="0"/>
              <a:t>In the text it shows the kids working together to get things for the cake. I see buckets of fruit, a sign and a shelf that all the children are bring to the big girl. </a:t>
            </a:r>
          </a:p>
          <a:p>
            <a:endParaRPr lang="en-US" sz="1500" b="1" dirty="0"/>
          </a:p>
          <a:p>
            <a:endParaRPr lang="en-US" sz="1500" b="1" dirty="0"/>
          </a:p>
          <a:p>
            <a:r>
              <a:rPr lang="en-US" sz="1500" b="1" dirty="0"/>
              <a:t>Partner A: </a:t>
            </a:r>
            <a:r>
              <a:rPr lang="en-US" sz="1500" dirty="0"/>
              <a:t>The kids all have smiles on their faces and seem happy to help the girl with the red hair. </a:t>
            </a:r>
          </a:p>
          <a:p>
            <a:endParaRPr lang="en-US" sz="1500" dirty="0"/>
          </a:p>
          <a:p>
            <a:endParaRPr lang="en-US" sz="1500" b="1" dirty="0"/>
          </a:p>
          <a:p>
            <a:r>
              <a:rPr lang="en-US" sz="1500" b="1" dirty="0"/>
              <a:t>Partner A: </a:t>
            </a:r>
            <a:r>
              <a:rPr lang="en-US" sz="1500" dirty="0"/>
              <a:t>I disagree. I think it is about making pies. I see they are making pies because on the sign it says “Amanda’s pies”. </a:t>
            </a:r>
          </a:p>
          <a:p>
            <a:endParaRPr lang="en-US" sz="1500" dirty="0"/>
          </a:p>
          <a:p>
            <a:endParaRPr lang="en-US" sz="1500" dirty="0"/>
          </a:p>
          <a:p>
            <a:endParaRPr lang="en-US" sz="1500" b="1" dirty="0"/>
          </a:p>
          <a:p>
            <a:endParaRPr lang="en-US" sz="1500" b="1" dirty="0"/>
          </a:p>
          <a:p>
            <a:endParaRPr lang="en-US" sz="1500" b="1" dirty="0"/>
          </a:p>
          <a:p>
            <a:endParaRPr lang="en-US" sz="1500" dirty="0"/>
          </a:p>
          <a:p>
            <a:endParaRPr lang="en-US" sz="1500" dirty="0"/>
          </a:p>
        </p:txBody>
      </p:sp>
      <p:sp>
        <p:nvSpPr>
          <p:cNvPr id="5" name="TextBox 4"/>
          <p:cNvSpPr txBox="1"/>
          <p:nvPr/>
        </p:nvSpPr>
        <p:spPr>
          <a:xfrm>
            <a:off x="4732635" y="1052160"/>
            <a:ext cx="3619308" cy="6093976"/>
          </a:xfrm>
          <a:prstGeom prst="rect">
            <a:avLst/>
          </a:prstGeom>
          <a:noFill/>
        </p:spPr>
        <p:txBody>
          <a:bodyPr wrap="square" rtlCol="0">
            <a:spAutoFit/>
          </a:bodyPr>
          <a:lstStyle/>
          <a:p>
            <a:r>
              <a:rPr lang="en-US" sz="1500" b="1" dirty="0"/>
              <a:t>Partner B: </a:t>
            </a:r>
            <a:r>
              <a:rPr lang="en-US" sz="1500" dirty="0"/>
              <a:t>I think they are making pies. I notice pies on the table. </a:t>
            </a:r>
          </a:p>
          <a:p>
            <a:endParaRPr lang="en-US" sz="1500" dirty="0"/>
          </a:p>
          <a:p>
            <a:endParaRPr lang="en-US" sz="1500" b="1" dirty="0"/>
          </a:p>
          <a:p>
            <a:endParaRPr lang="en-US" sz="1500" b="1" dirty="0"/>
          </a:p>
          <a:p>
            <a:endParaRPr lang="en-US" sz="1500" b="1" dirty="0"/>
          </a:p>
          <a:p>
            <a:endParaRPr lang="en-US" sz="1500" b="1" dirty="0"/>
          </a:p>
          <a:p>
            <a:r>
              <a:rPr lang="en-US" sz="1500" b="1" dirty="0"/>
              <a:t>Partner B: </a:t>
            </a:r>
            <a:r>
              <a:rPr lang="en-US" sz="1500" dirty="0"/>
              <a:t>I think that they will make four delicious pies because I see four balls of dough on the table. </a:t>
            </a:r>
          </a:p>
          <a:p>
            <a:endParaRPr lang="en-US" sz="1500" dirty="0"/>
          </a:p>
          <a:p>
            <a:endParaRPr lang="en-US" sz="1500" dirty="0"/>
          </a:p>
          <a:p>
            <a:endParaRPr lang="en-US" sz="1500" dirty="0"/>
          </a:p>
          <a:p>
            <a:endParaRPr lang="en-US" sz="1500" b="1" dirty="0"/>
          </a:p>
          <a:p>
            <a:r>
              <a:rPr lang="en-US" sz="1500" b="1" dirty="0"/>
              <a:t>Partner B: </a:t>
            </a:r>
            <a:r>
              <a:rPr lang="en-US" sz="1500" dirty="0"/>
              <a:t>I agree and my opinion is they are all helping to make cakes.</a:t>
            </a:r>
            <a:br>
              <a:rPr lang="en-US" sz="1500" dirty="0"/>
            </a:br>
            <a:endParaRPr lang="en-US" sz="1500" dirty="0"/>
          </a:p>
          <a:p>
            <a:endParaRPr lang="en-US" sz="1500" dirty="0"/>
          </a:p>
          <a:p>
            <a:endParaRPr lang="en-US" sz="1500" dirty="0"/>
          </a:p>
          <a:p>
            <a:endParaRPr lang="en-US" sz="1500" b="1" dirty="0"/>
          </a:p>
          <a:p>
            <a:r>
              <a:rPr lang="en-US" sz="1500" b="1" dirty="0"/>
              <a:t>Partner B</a:t>
            </a:r>
            <a:r>
              <a:rPr lang="en-US" sz="1500" dirty="0"/>
              <a:t>: Okay. I agree. </a:t>
            </a:r>
          </a:p>
          <a:p>
            <a:endParaRPr lang="en-US" sz="1500" b="1" dirty="0"/>
          </a:p>
          <a:p>
            <a:endParaRPr lang="en-US" sz="1500" b="1" dirty="0"/>
          </a:p>
          <a:p>
            <a:endParaRPr lang="en-US" sz="1500" b="1" dirty="0"/>
          </a:p>
          <a:p>
            <a:endParaRPr lang="en-US" sz="1500" dirty="0"/>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034818"/>
            <a:ext cx="948679" cy="957629"/>
          </a:xfrm>
          <a:prstGeom prst="rect">
            <a:avLst/>
          </a:prstGeom>
        </p:spPr>
      </p:pic>
      <p:cxnSp>
        <p:nvCxnSpPr>
          <p:cNvPr id="20" name="Straight Connector 19"/>
          <p:cNvCxnSpPr>
            <a:cxnSpLocks/>
          </p:cNvCxnSpPr>
          <p:nvPr/>
        </p:nvCxnSpPr>
        <p:spPr>
          <a:xfrm>
            <a:off x="4591715" y="1183600"/>
            <a:ext cx="0" cy="49829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98475" y="121296"/>
            <a:ext cx="8645525"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2451097"/>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396658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0" y="238571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823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0375"/>
            <a:ext cx="1199599" cy="1048469"/>
          </a:xfrm>
          <a:prstGeom prst="rect">
            <a:avLst/>
          </a:prstGeom>
        </p:spPr>
      </p:pic>
      <p:pic>
        <p:nvPicPr>
          <p:cNvPr id="16" name="Picture 15" descr="Screen Shot 2016-03-07 at 10.04.12 AM.png">
            <a:extLst>
              <a:ext uri="{FF2B5EF4-FFF2-40B4-BE49-F238E27FC236}">
                <a16:creationId xmlns:a16="http://schemas.microsoft.com/office/drawing/2014/main" id="{7302E7B1-F227-234D-9E1D-745D8D5FE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3549" y="5320908"/>
            <a:ext cx="948679" cy="957629"/>
          </a:xfrm>
          <a:prstGeom prst="rect">
            <a:avLst/>
          </a:prstGeom>
        </p:spPr>
      </p:pic>
    </p:spTree>
    <p:extLst>
      <p:ext uri="{BB962C8B-B14F-4D97-AF65-F5344CB8AC3E}">
        <p14:creationId xmlns:p14="http://schemas.microsoft.com/office/powerpoint/2010/main" val="302740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193268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538883"/>
          </a:xfrm>
          <a:prstGeom prst="rect">
            <a:avLst/>
          </a:prstGeom>
        </p:spPr>
        <p:txBody>
          <a:bodyPr wrap="square">
            <a:spAutoFit/>
          </a:bodyPr>
          <a:lstStyle/>
          <a:p>
            <a:pPr algn="ctr"/>
            <a:r>
              <a:rPr lang="en-US" sz="2600" b="1" dirty="0"/>
              <a:t>Prompt: </a:t>
            </a:r>
            <a:r>
              <a:rPr lang="en-US" sz="2100" dirty="0"/>
              <a:t>What is an important idea from this text?  Start by stating your claim.  Support your claim and come to a consensus.</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DA075F40-FE29-824A-9473-A633BD0D009E}"/>
              </a:ext>
            </a:extLst>
          </p:cNvPr>
          <p:cNvPicPr>
            <a:picLocks noChangeAspect="1"/>
          </p:cNvPicPr>
          <p:nvPr/>
        </p:nvPicPr>
        <p:blipFill>
          <a:blip r:embed="rId5"/>
          <a:stretch>
            <a:fillRect/>
          </a:stretch>
        </p:blipFill>
        <p:spPr>
          <a:xfrm>
            <a:off x="449178" y="1294523"/>
            <a:ext cx="8154737" cy="4942025"/>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866343"/>
            <a:ext cx="4883783" cy="182296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473118"/>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64B6DA61-29A4-3941-8C2C-ACFF7D75DAE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252994" y="1866343"/>
            <a:ext cx="4883783" cy="4155636"/>
          </a:xfrm>
          <a:prstGeom prst="rect">
            <a:avLst/>
          </a:prstGeom>
          <a:solidFill>
            <a:schemeClr val="bg1"/>
          </a:solidFill>
          <a:ln w="57150">
            <a:solidFill>
              <a:srgbClr val="7030A0"/>
            </a:solidFill>
            <a:miter lim="800000"/>
            <a:headEnd/>
            <a:tailEnd/>
          </a:ln>
        </p:spPr>
      </p:pic>
      <p:pic>
        <p:nvPicPr>
          <p:cNvPr id="15" name="Picture 14">
            <a:extLst>
              <a:ext uri="{FF2B5EF4-FFF2-40B4-BE49-F238E27FC236}">
                <a16:creationId xmlns:a16="http://schemas.microsoft.com/office/drawing/2014/main" id="{A93152FE-E17F-984D-A71C-7F5AFD05F1D2}"/>
              </a:ext>
            </a:extLst>
          </p:cNvPr>
          <p:cNvPicPr>
            <a:picLocks noChangeAspect="1"/>
          </p:cNvPicPr>
          <p:nvPr/>
        </p:nvPicPr>
        <p:blipFill>
          <a:blip r:embed="rId8"/>
          <a:stretch>
            <a:fillRect/>
          </a:stretch>
        </p:blipFill>
        <p:spPr>
          <a:xfrm>
            <a:off x="5467305" y="3157145"/>
            <a:ext cx="3436116" cy="2082393"/>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385385" y="1798322"/>
            <a:ext cx="7543800" cy="4148137"/>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 </a:t>
            </a:r>
            <a:r>
              <a:rPr lang="en-US" sz="4800" dirty="0">
                <a:solidFill>
                  <a:schemeClr val="tx1"/>
                </a:solidFill>
              </a:rPr>
              <a:t>Grade</a:t>
            </a:r>
          </a:p>
          <a:p>
            <a:r>
              <a:rPr lang="en-US" sz="4800" dirty="0">
                <a:solidFill>
                  <a:schemeClr val="tx1"/>
                </a:solidFill>
              </a:rPr>
              <a:t>Lesson 12</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NEGOTIATE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8346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0535" y="-402835"/>
            <a:ext cx="7543800" cy="1450976"/>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329784" y="1048141"/>
            <a:ext cx="4140200" cy="506095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is your claim…?</a:t>
            </a:r>
          </a:p>
          <a:p>
            <a:endParaRPr lang="en-US" sz="2800" dirty="0">
              <a:latin typeface="Calibri"/>
              <a:cs typeface="Calibri"/>
            </a:endParaRPr>
          </a:p>
          <a:p>
            <a:r>
              <a:rPr lang="en-US" sz="2800" dirty="0">
                <a:latin typeface="Calibri"/>
                <a:cs typeface="Calibri"/>
              </a:rPr>
              <a:t>What is an important idea…?</a:t>
            </a:r>
          </a:p>
          <a:p>
            <a:endParaRPr lang="en-US" sz="2800" dirty="0">
              <a:latin typeface="Calibri"/>
              <a:cs typeface="Calibri"/>
            </a:endParaRPr>
          </a:p>
          <a:p>
            <a:r>
              <a:rPr lang="en-US" sz="2800" dirty="0">
                <a:latin typeface="Calibri"/>
                <a:cs typeface="Calibri"/>
              </a:rPr>
              <a:t>Do you agree? Why?</a:t>
            </a:r>
          </a:p>
          <a:p>
            <a:endParaRPr lang="en-US" sz="2800" dirty="0">
              <a:latin typeface="Calibri"/>
              <a:cs typeface="Calibri"/>
            </a:endParaRPr>
          </a:p>
          <a:p>
            <a:r>
              <a:rPr lang="en-US" sz="2800" dirty="0">
                <a:latin typeface="Calibri"/>
                <a:cs typeface="Calibri"/>
              </a:rPr>
              <a:t>Do you disagree?  Why?</a:t>
            </a:r>
          </a:p>
          <a:p>
            <a:pPr marL="0" indent="0">
              <a:buNone/>
            </a:pPr>
            <a:r>
              <a:rPr lang="en-US" sz="3600" dirty="0">
                <a:latin typeface="Calibri"/>
                <a:cs typeface="Calibri"/>
              </a:rPr>
              <a:t>	</a:t>
            </a:r>
          </a:p>
        </p:txBody>
      </p:sp>
      <p:sp>
        <p:nvSpPr>
          <p:cNvPr id="5" name="Content Placeholder 2"/>
          <p:cNvSpPr txBox="1">
            <a:spLocks/>
          </p:cNvSpPr>
          <p:nvPr/>
        </p:nvSpPr>
        <p:spPr>
          <a:xfrm>
            <a:off x="4728326" y="1073214"/>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My claim is…</a:t>
            </a:r>
          </a:p>
          <a:p>
            <a:endParaRPr lang="en-US" sz="2800" dirty="0">
              <a:latin typeface="Calibri"/>
              <a:cs typeface="Calibri"/>
            </a:endParaRPr>
          </a:p>
          <a:p>
            <a:r>
              <a:rPr lang="en-US" sz="2800" dirty="0">
                <a:latin typeface="Calibri"/>
                <a:cs typeface="Calibri"/>
              </a:rPr>
              <a:t>An important idea is…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agree because…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disagree because…</a:t>
            </a:r>
          </a:p>
        </p:txBody>
      </p:sp>
    </p:spTree>
    <p:extLst>
      <p:ext uri="{BB962C8B-B14F-4D97-AF65-F5344CB8AC3E}">
        <p14:creationId xmlns:p14="http://schemas.microsoft.com/office/powerpoint/2010/main" val="195471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EDC379B8-086E-9A42-B84E-F3AB17C1AF01}"/>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35867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298287" y="2831501"/>
            <a:ext cx="2491744"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61" y="51815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D02860AE-445F-3A4D-B653-039E836D556A}"/>
              </a:ext>
            </a:extLst>
          </p:cNvPr>
          <p:cNvPicPr>
            <a:picLocks noChangeAspect="1"/>
          </p:cNvPicPr>
          <p:nvPr/>
        </p:nvPicPr>
        <p:blipFill rotWithShape="1">
          <a:blip r:embed="rId4"/>
          <a:srcRect l="6260" t="14845" r="5389" b="17260"/>
          <a:stretch/>
        </p:blipFill>
        <p:spPr>
          <a:xfrm rot="5400000">
            <a:off x="3915677" y="459857"/>
            <a:ext cx="3970831" cy="5986002"/>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C70E60E0-E342-F147-8D78-50CD063504F8}"/>
              </a:ext>
            </a:extLst>
          </p:cNvPr>
          <p:cNvPicPr>
            <a:picLocks noChangeAspect="1"/>
          </p:cNvPicPr>
          <p:nvPr/>
        </p:nvPicPr>
        <p:blipFill rotWithShape="1">
          <a:blip r:embed="rId6"/>
          <a:srcRect l="6260" t="14845" r="5389" b="17260"/>
          <a:stretch/>
        </p:blipFill>
        <p:spPr>
          <a:xfrm rot="5400000">
            <a:off x="4364259" y="887819"/>
            <a:ext cx="3589740" cy="5411510"/>
          </a:xfrm>
          <a:prstGeom prst="rect">
            <a:avLst/>
          </a:prstGeom>
          <a:ln w="57150">
            <a:solidFill>
              <a:schemeClr val="tx1"/>
            </a:solidFill>
          </a:ln>
        </p:spPr>
      </p:pic>
      <p:pic>
        <p:nvPicPr>
          <p:cNvPr id="7" name="Online Media 1" descr="Recorded Sound">
            <a:hlinkClick r:id="" action="ppaction://media"/>
            <a:extLst>
              <a:ext uri="{FF2B5EF4-FFF2-40B4-BE49-F238E27FC236}">
                <a16:creationId xmlns:a16="http://schemas.microsoft.com/office/drawing/2014/main" id="{3F4C465E-85CC-E04C-8166-DFA3567D45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7440" y="544461"/>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4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21B99A5-2EFC-E744-8904-BBFCE52841CD}"/>
              </a:ext>
            </a:extLst>
          </p:cNvPr>
          <p:cNvSpPr txBox="1"/>
          <p:nvPr/>
        </p:nvSpPr>
        <p:spPr>
          <a:xfrm>
            <a:off x="4591715" y="1052160"/>
            <a:ext cx="3619308" cy="5262979"/>
          </a:xfrm>
          <a:prstGeom prst="rect">
            <a:avLst/>
          </a:prstGeom>
          <a:noFill/>
        </p:spPr>
        <p:txBody>
          <a:bodyPr wrap="square" rtlCol="0">
            <a:spAutoFit/>
          </a:bodyPr>
          <a:lstStyle/>
          <a:p>
            <a:r>
              <a:rPr lang="en-US" sz="1400" b="1" dirty="0"/>
              <a:t>Partner B: </a:t>
            </a:r>
            <a:r>
              <a:rPr lang="en-US" sz="1400" dirty="0"/>
              <a:t>Another important idea is that more things get done when you help each other</a:t>
            </a:r>
            <a:r>
              <a:rPr lang="en-US" sz="1400" b="1" dirty="0"/>
              <a:t>. </a:t>
            </a:r>
            <a:r>
              <a:rPr lang="en-US" sz="1400" dirty="0"/>
              <a:t>What evidence can you use to support your claim? </a:t>
            </a:r>
          </a:p>
          <a:p>
            <a:endParaRPr lang="en-US" sz="1400" b="1" dirty="0"/>
          </a:p>
          <a:p>
            <a:endParaRPr lang="en-US" sz="1400" b="1" dirty="0"/>
          </a:p>
          <a:p>
            <a:r>
              <a:rPr lang="en-US" sz="1400" b="1" dirty="0"/>
              <a:t>Partner B: </a:t>
            </a:r>
            <a:r>
              <a:rPr lang="en-US" sz="1400" dirty="0"/>
              <a:t>I notice one child has a shelf, another child has a sign and the little boy has buckets of fruit. I think they are bringing items that will help Amanda display her pies for sale. What other evidence do you have that supports your claim? </a:t>
            </a:r>
          </a:p>
          <a:p>
            <a:endParaRPr lang="en-US" sz="1400" dirty="0"/>
          </a:p>
          <a:p>
            <a:endParaRPr lang="en-US" sz="1400" b="1" dirty="0"/>
          </a:p>
          <a:p>
            <a:r>
              <a:rPr lang="en-US" sz="1400" b="1" dirty="0"/>
              <a:t>Partner B: </a:t>
            </a:r>
            <a:r>
              <a:rPr lang="en-US" sz="1400" dirty="0"/>
              <a:t>I agree with you that they are all working together. By bringing all the items together they are working together. Can we come to a consensus? </a:t>
            </a:r>
          </a:p>
          <a:p>
            <a:endParaRPr lang="en-US" sz="1400" dirty="0"/>
          </a:p>
          <a:p>
            <a:endParaRPr lang="en-US" sz="1400" b="1" dirty="0"/>
          </a:p>
          <a:p>
            <a:r>
              <a:rPr lang="en-US" sz="1400" b="1" dirty="0"/>
              <a:t>Partner B</a:t>
            </a:r>
            <a:r>
              <a:rPr lang="en-US" sz="1400" dirty="0"/>
              <a:t>: Let’s come to a consensus. An important idea from this visual text is that working together helps to get more things done. </a:t>
            </a:r>
          </a:p>
        </p:txBody>
      </p:sp>
      <p:sp>
        <p:nvSpPr>
          <p:cNvPr id="27" name="TextBox 26">
            <a:extLst>
              <a:ext uri="{FF2B5EF4-FFF2-40B4-BE49-F238E27FC236}">
                <a16:creationId xmlns:a16="http://schemas.microsoft.com/office/drawing/2014/main" id="{D7FCBB0A-1941-BD45-A1C4-8E778E9EDC60}"/>
              </a:ext>
            </a:extLst>
          </p:cNvPr>
          <p:cNvSpPr txBox="1"/>
          <p:nvPr/>
        </p:nvSpPr>
        <p:spPr>
          <a:xfrm>
            <a:off x="1199599" y="1052160"/>
            <a:ext cx="3392116" cy="5047536"/>
          </a:xfrm>
          <a:prstGeom prst="rect">
            <a:avLst/>
          </a:prstGeom>
          <a:noFill/>
        </p:spPr>
        <p:txBody>
          <a:bodyPr wrap="square" rtlCol="0">
            <a:spAutoFit/>
          </a:bodyPr>
          <a:lstStyle/>
          <a:p>
            <a:r>
              <a:rPr lang="en-US" sz="1400" b="1" dirty="0"/>
              <a:t>Partner A: </a:t>
            </a:r>
            <a:r>
              <a:rPr lang="en-US" sz="1400" dirty="0"/>
              <a:t>My claim is that when you are making something, everyone needs to work together. What is an important idea from this visual text? </a:t>
            </a:r>
          </a:p>
          <a:p>
            <a:endParaRPr lang="en-US" sz="1400" b="1" dirty="0"/>
          </a:p>
          <a:p>
            <a:endParaRPr lang="en-US" sz="1400" b="1" dirty="0"/>
          </a:p>
          <a:p>
            <a:r>
              <a:rPr lang="en-US" sz="1400" b="1" dirty="0"/>
              <a:t>Partner A: </a:t>
            </a:r>
            <a:r>
              <a:rPr lang="en-US" sz="1400" dirty="0"/>
              <a:t>I notice that the kids are bringing items to Amanda who is rolling the dough. What evidence do you have to support your claim? </a:t>
            </a:r>
          </a:p>
          <a:p>
            <a:endParaRPr lang="en-US" sz="1400" b="1" dirty="0"/>
          </a:p>
          <a:p>
            <a:r>
              <a:rPr lang="en-US" sz="1400" b="1" dirty="0"/>
              <a:t>Partner A: </a:t>
            </a:r>
            <a:r>
              <a:rPr lang="en-US" sz="1400" dirty="0"/>
              <a:t>I notice that in the visual text, the girl is making the pies and the others are helping her</a:t>
            </a:r>
            <a:r>
              <a:rPr lang="en-US" sz="1400" b="1" dirty="0"/>
              <a:t>. </a:t>
            </a:r>
            <a:r>
              <a:rPr lang="en-US" sz="1400" dirty="0"/>
              <a:t>They are all bringing different things to make pies. The big boy is carrying a shelf, another boy is carrying a sign and the little boy is bringing buckets of fruit. </a:t>
            </a:r>
          </a:p>
          <a:p>
            <a:endParaRPr lang="en-US" sz="1400" b="1" dirty="0"/>
          </a:p>
          <a:p>
            <a:r>
              <a:rPr lang="en-US" sz="1400" b="1" dirty="0"/>
              <a:t>Partner A: </a:t>
            </a:r>
            <a:r>
              <a:rPr lang="en-US" sz="1400" dirty="0"/>
              <a:t>An important idea is that when making something it is best to work together to get different things done. What do you think?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0731"/>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346" y="936150"/>
            <a:ext cx="948679" cy="957629"/>
          </a:xfrm>
          <a:prstGeom prst="rect">
            <a:avLst/>
          </a:prstGeom>
        </p:spPr>
      </p:pic>
      <p:cxnSp>
        <p:nvCxnSpPr>
          <p:cNvPr id="20" name="Straight Connector 19"/>
          <p:cNvCxnSpPr>
            <a:cxnSpLocks/>
          </p:cNvCxnSpPr>
          <p:nvPr/>
        </p:nvCxnSpPr>
        <p:spPr>
          <a:xfrm>
            <a:off x="4536295" y="1183600"/>
            <a:ext cx="0" cy="50345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5321" y="229756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345" y="391442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344" y="521507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72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3296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5071"/>
            <a:ext cx="1199599" cy="1048469"/>
          </a:xfrm>
          <a:prstGeom prst="rect">
            <a:avLst/>
          </a:prstGeom>
        </p:spPr>
      </p:pic>
    </p:spTree>
    <p:extLst>
      <p:ext uri="{BB962C8B-B14F-4D97-AF65-F5344CB8AC3E}">
        <p14:creationId xmlns:p14="http://schemas.microsoft.com/office/powerpoint/2010/main" val="107795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21B99A5-2EFC-E744-8904-BBFCE52841CD}"/>
              </a:ext>
            </a:extLst>
          </p:cNvPr>
          <p:cNvSpPr txBox="1"/>
          <p:nvPr/>
        </p:nvSpPr>
        <p:spPr>
          <a:xfrm>
            <a:off x="4591715" y="1052160"/>
            <a:ext cx="3619308" cy="4832092"/>
          </a:xfrm>
          <a:prstGeom prst="rect">
            <a:avLst/>
          </a:prstGeom>
          <a:noFill/>
        </p:spPr>
        <p:txBody>
          <a:bodyPr wrap="square" rtlCol="0">
            <a:spAutoFit/>
          </a:bodyPr>
          <a:lstStyle/>
          <a:p>
            <a:r>
              <a:rPr lang="en-US" sz="1400" b="1" dirty="0"/>
              <a:t>Partner B: </a:t>
            </a:r>
            <a:r>
              <a:rPr lang="en-US" sz="1400" dirty="0"/>
              <a:t>Another important idea is that more things get done when you help each other</a:t>
            </a:r>
            <a:r>
              <a:rPr lang="en-US" sz="1400" b="1" dirty="0"/>
              <a:t>. </a:t>
            </a:r>
            <a:r>
              <a:rPr lang="en-US" sz="1400" dirty="0"/>
              <a:t>What evidence can you use to support your claim? </a:t>
            </a:r>
          </a:p>
          <a:p>
            <a:endParaRPr lang="en-US" sz="1400" b="1" dirty="0"/>
          </a:p>
          <a:p>
            <a:endParaRPr lang="en-US" sz="1400" b="1" dirty="0"/>
          </a:p>
          <a:p>
            <a:r>
              <a:rPr lang="en-US" sz="1400" b="1" dirty="0"/>
              <a:t>Partner B: </a:t>
            </a:r>
            <a:r>
              <a:rPr lang="en-US" sz="1400" dirty="0"/>
              <a:t>I notice one child has a shelf, another child has a sign and the little boy has buckets of fruit. I think they are bringing items that will help Amanda display her pies for sale. What other evidence do you have that supports your claim? </a:t>
            </a:r>
          </a:p>
          <a:p>
            <a:endParaRPr lang="en-US" sz="1400" b="1" dirty="0"/>
          </a:p>
          <a:p>
            <a:r>
              <a:rPr lang="en-US" sz="1400" b="1" dirty="0"/>
              <a:t>Partner B: </a:t>
            </a:r>
            <a:r>
              <a:rPr lang="en-US" sz="1400" dirty="0"/>
              <a:t>I agree with you that they are all working together. By bringing all the items together they are working together. Can we come to a consensus? </a:t>
            </a:r>
          </a:p>
          <a:p>
            <a:endParaRPr lang="en-US" sz="1400" b="1" dirty="0"/>
          </a:p>
          <a:p>
            <a:r>
              <a:rPr lang="en-US" sz="1400" b="1" dirty="0"/>
              <a:t>Partner B</a:t>
            </a:r>
            <a:r>
              <a:rPr lang="en-US" sz="1400" dirty="0"/>
              <a:t>: Let’s come to a consensus. An important idea from this visual text is that working together helps to get more things done. </a:t>
            </a:r>
          </a:p>
        </p:txBody>
      </p:sp>
      <p:sp>
        <p:nvSpPr>
          <p:cNvPr id="27" name="TextBox 26">
            <a:extLst>
              <a:ext uri="{FF2B5EF4-FFF2-40B4-BE49-F238E27FC236}">
                <a16:creationId xmlns:a16="http://schemas.microsoft.com/office/drawing/2014/main" id="{D7FCBB0A-1941-BD45-A1C4-8E778E9EDC60}"/>
              </a:ext>
            </a:extLst>
          </p:cNvPr>
          <p:cNvSpPr txBox="1"/>
          <p:nvPr/>
        </p:nvSpPr>
        <p:spPr>
          <a:xfrm>
            <a:off x="1199599" y="1052160"/>
            <a:ext cx="3392116" cy="5262979"/>
          </a:xfrm>
          <a:prstGeom prst="rect">
            <a:avLst/>
          </a:prstGeom>
          <a:noFill/>
        </p:spPr>
        <p:txBody>
          <a:bodyPr wrap="square" rtlCol="0">
            <a:spAutoFit/>
          </a:bodyPr>
          <a:lstStyle/>
          <a:p>
            <a:r>
              <a:rPr lang="en-US" sz="1400" b="1" dirty="0"/>
              <a:t>Partner A: </a:t>
            </a:r>
            <a:r>
              <a:rPr lang="en-US" sz="1400" dirty="0"/>
              <a:t>My claim is that when you are making something, everyone needs to work together. What is an important idea from this visual text? </a:t>
            </a:r>
          </a:p>
          <a:p>
            <a:endParaRPr lang="en-US" sz="1400" dirty="0"/>
          </a:p>
          <a:p>
            <a:endParaRPr lang="en-US" sz="1400" b="1" dirty="0"/>
          </a:p>
          <a:p>
            <a:r>
              <a:rPr lang="en-US" sz="1400" b="1" dirty="0"/>
              <a:t>Partner A: </a:t>
            </a:r>
            <a:r>
              <a:rPr lang="en-US" sz="1400" dirty="0"/>
              <a:t>I notice that the kids are bringing items to Amanda who is rolling the dough. What evidence do you have to support your claim? </a:t>
            </a:r>
          </a:p>
          <a:p>
            <a:endParaRPr lang="en-US" sz="1400" b="1" dirty="0"/>
          </a:p>
          <a:p>
            <a:endParaRPr lang="en-US" sz="1400" b="1" dirty="0"/>
          </a:p>
          <a:p>
            <a:r>
              <a:rPr lang="en-US" sz="1400" b="1" dirty="0"/>
              <a:t>Partner A: </a:t>
            </a:r>
            <a:r>
              <a:rPr lang="en-US" sz="1400" dirty="0"/>
              <a:t>I notice that in the visual text, the girl is making the pies and the others are helping her</a:t>
            </a:r>
            <a:r>
              <a:rPr lang="en-US" sz="1400" b="1" dirty="0"/>
              <a:t>. </a:t>
            </a:r>
            <a:r>
              <a:rPr lang="en-US" sz="1400" dirty="0"/>
              <a:t>They are all bringing different things to make pies. The big boy is carrying a shelf, another boy is carrying a sign and the little boy is bringing buckets of fruit. </a:t>
            </a:r>
          </a:p>
          <a:p>
            <a:endParaRPr lang="en-US" sz="1400" b="1" dirty="0"/>
          </a:p>
          <a:p>
            <a:r>
              <a:rPr lang="en-US" sz="1400" b="1" dirty="0"/>
              <a:t>Partner A: </a:t>
            </a:r>
            <a:r>
              <a:rPr lang="en-US" sz="1400" dirty="0"/>
              <a:t>An important idea is that when making something it is best to work together to get different things done. What do you think?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3643"/>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8062" y="992777"/>
            <a:ext cx="948679" cy="957629"/>
          </a:xfrm>
          <a:prstGeom prst="rect">
            <a:avLst/>
          </a:prstGeom>
        </p:spPr>
      </p:pic>
      <p:cxnSp>
        <p:nvCxnSpPr>
          <p:cNvPr id="20" name="Straight Connector 19"/>
          <p:cNvCxnSpPr>
            <a:cxnSpLocks/>
          </p:cNvCxnSpPr>
          <p:nvPr/>
        </p:nvCxnSpPr>
        <p:spPr>
          <a:xfrm>
            <a:off x="4550150" y="1183600"/>
            <a:ext cx="0" cy="495396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Understanding the Skill of NEGOTIATE</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401" y="24339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3568" y="389909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3568" y="534027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875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6058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9651"/>
            <a:ext cx="1199599" cy="1048469"/>
          </a:xfrm>
          <a:prstGeom prst="rect">
            <a:avLst/>
          </a:prstGeom>
        </p:spPr>
      </p:pic>
      <p:cxnSp>
        <p:nvCxnSpPr>
          <p:cNvPr id="30" name="Straight Connector 29">
            <a:extLst>
              <a:ext uri="{FF2B5EF4-FFF2-40B4-BE49-F238E27FC236}">
                <a16:creationId xmlns:a16="http://schemas.microsoft.com/office/drawing/2014/main" id="{DBC21891-064C-9948-B8F2-A1642E966571}"/>
              </a:ext>
            </a:extLst>
          </p:cNvPr>
          <p:cNvCxnSpPr>
            <a:cxnSpLocks/>
          </p:cNvCxnSpPr>
          <p:nvPr/>
        </p:nvCxnSpPr>
        <p:spPr>
          <a:xfrm>
            <a:off x="2066939" y="1316692"/>
            <a:ext cx="689383"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8770B12-1FD2-044F-9271-3A6AD112A9FC}"/>
              </a:ext>
            </a:extLst>
          </p:cNvPr>
          <p:cNvCxnSpPr>
            <a:cxnSpLocks/>
          </p:cNvCxnSpPr>
          <p:nvPr/>
        </p:nvCxnSpPr>
        <p:spPr>
          <a:xfrm>
            <a:off x="1956814" y="1764279"/>
            <a:ext cx="1576095"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2D3EC8-A8FD-F34D-8797-0C519B3378E5}"/>
              </a:ext>
            </a:extLst>
          </p:cNvPr>
          <p:cNvCxnSpPr>
            <a:cxnSpLocks/>
          </p:cNvCxnSpPr>
          <p:nvPr/>
        </p:nvCxnSpPr>
        <p:spPr>
          <a:xfrm flipV="1">
            <a:off x="5573373" y="1316692"/>
            <a:ext cx="1797245" cy="1360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1A77B0A-3309-B145-850F-101CB3D8CAE1}"/>
              </a:ext>
            </a:extLst>
          </p:cNvPr>
          <p:cNvCxnSpPr>
            <a:cxnSpLocks/>
          </p:cNvCxnSpPr>
          <p:nvPr/>
        </p:nvCxnSpPr>
        <p:spPr>
          <a:xfrm>
            <a:off x="2066939" y="3871383"/>
            <a:ext cx="828718"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2D0184-3F5E-8546-B7B1-4AEB32D23CD9}"/>
              </a:ext>
            </a:extLst>
          </p:cNvPr>
          <p:cNvCxnSpPr>
            <a:cxnSpLocks/>
          </p:cNvCxnSpPr>
          <p:nvPr/>
        </p:nvCxnSpPr>
        <p:spPr>
          <a:xfrm>
            <a:off x="4693771" y="3449641"/>
            <a:ext cx="1513065" cy="471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2662D5C-9B0E-A644-8292-627EA5E47D94}"/>
              </a:ext>
            </a:extLst>
          </p:cNvPr>
          <p:cNvCxnSpPr>
            <a:cxnSpLocks/>
          </p:cNvCxnSpPr>
          <p:nvPr/>
        </p:nvCxnSpPr>
        <p:spPr>
          <a:xfrm>
            <a:off x="4693771" y="1736569"/>
            <a:ext cx="1069720"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D988FE8-7FF0-F444-8D88-6146A0C25829}"/>
              </a:ext>
            </a:extLst>
          </p:cNvPr>
          <p:cNvCxnSpPr>
            <a:cxnSpLocks/>
          </p:cNvCxnSpPr>
          <p:nvPr/>
        </p:nvCxnSpPr>
        <p:spPr>
          <a:xfrm>
            <a:off x="5882302" y="3036344"/>
            <a:ext cx="43901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0583DB0-53AB-6540-B0D6-F9839854CAB2}"/>
              </a:ext>
            </a:extLst>
          </p:cNvPr>
          <p:cNvCxnSpPr>
            <a:cxnSpLocks/>
          </p:cNvCxnSpPr>
          <p:nvPr/>
        </p:nvCxnSpPr>
        <p:spPr>
          <a:xfrm>
            <a:off x="5439025" y="2593596"/>
            <a:ext cx="593511"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07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2459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47FA60C6-5F54-FE4A-8850-84ED1D894E35}"/>
              </a:ext>
            </a:extLst>
          </p:cNvPr>
          <p:cNvPicPr>
            <a:picLocks noChangeAspect="1"/>
          </p:cNvPicPr>
          <p:nvPr/>
        </p:nvPicPr>
        <p:blipFill rotWithShape="1">
          <a:blip r:embed="rId6"/>
          <a:srcRect l="6260" t="14845" r="5389" b="17260"/>
          <a:stretch/>
        </p:blipFill>
        <p:spPr>
          <a:xfrm rot="5400000">
            <a:off x="4326910" y="670360"/>
            <a:ext cx="3707934" cy="5589687"/>
          </a:xfrm>
          <a:prstGeom prst="rect">
            <a:avLst/>
          </a:prstGeom>
          <a:ln w="57150">
            <a:solidFill>
              <a:schemeClr val="tx1"/>
            </a:solidFill>
          </a:ln>
        </p:spPr>
      </p:pic>
      <p:pic>
        <p:nvPicPr>
          <p:cNvPr id="7" name="Online Media 1" descr="Recorded Sound">
            <a:hlinkClick r:id="" action="ppaction://media"/>
            <a:extLst>
              <a:ext uri="{FF2B5EF4-FFF2-40B4-BE49-F238E27FC236}">
                <a16:creationId xmlns:a16="http://schemas.microsoft.com/office/drawing/2014/main" id="{5A14DD67-0F58-8C41-BB34-AEC070090B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7440" y="319168"/>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6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 y="796411"/>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443" y="941979"/>
            <a:ext cx="948679" cy="957629"/>
          </a:xfrm>
          <a:prstGeom prst="rect">
            <a:avLst/>
          </a:prstGeom>
        </p:spPr>
      </p:pic>
      <p:cxnSp>
        <p:nvCxnSpPr>
          <p:cNvPr id="20" name="Straight Connector 19"/>
          <p:cNvCxnSpPr>
            <a:cxnSpLocks/>
          </p:cNvCxnSpPr>
          <p:nvPr/>
        </p:nvCxnSpPr>
        <p:spPr>
          <a:xfrm>
            <a:off x="4591715" y="1183600"/>
            <a:ext cx="0" cy="506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68952" y="74580"/>
            <a:ext cx="8645525" cy="1001713"/>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a:t>
            </a:r>
            <a:br>
              <a:rPr lang="en-US" sz="2800" b="1"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738" y="245173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182" y="371600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674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 y="3741571"/>
            <a:ext cx="1199599" cy="1048469"/>
          </a:xfrm>
          <a:prstGeom prst="rect">
            <a:avLst/>
          </a:prstGeom>
        </p:spPr>
      </p:pic>
      <p:pic>
        <p:nvPicPr>
          <p:cNvPr id="17" name="Picture 16" descr="Screen Shot 2016-03-07 at 10.04.06 AM.png">
            <a:extLst>
              <a:ext uri="{FF2B5EF4-FFF2-40B4-BE49-F238E27FC236}">
                <a16:creationId xmlns:a16="http://schemas.microsoft.com/office/drawing/2014/main" id="{F8926CE2-42F4-324A-9FE9-307515016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 y="5199931"/>
            <a:ext cx="1199599" cy="1048469"/>
          </a:xfrm>
          <a:prstGeom prst="rect">
            <a:avLst/>
          </a:prstGeom>
        </p:spPr>
      </p:pic>
      <p:pic>
        <p:nvPicPr>
          <p:cNvPr id="18" name="Picture 17" descr="Screen Shot 2016-03-07 at 10.04.12 AM.png">
            <a:extLst>
              <a:ext uri="{FF2B5EF4-FFF2-40B4-BE49-F238E27FC236}">
                <a16:creationId xmlns:a16="http://schemas.microsoft.com/office/drawing/2014/main" id="{5ECA1781-6737-E44F-81D1-AC8D656E2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291" y="5115579"/>
            <a:ext cx="948679" cy="957629"/>
          </a:xfrm>
          <a:prstGeom prst="rect">
            <a:avLst/>
          </a:prstGeom>
        </p:spPr>
      </p:pic>
      <p:sp>
        <p:nvSpPr>
          <p:cNvPr id="27" name="TextBox 26">
            <a:extLst>
              <a:ext uri="{FF2B5EF4-FFF2-40B4-BE49-F238E27FC236}">
                <a16:creationId xmlns:a16="http://schemas.microsoft.com/office/drawing/2014/main" id="{02E234BA-1AB5-994D-9354-337E0ED941DE}"/>
              </a:ext>
            </a:extLst>
          </p:cNvPr>
          <p:cNvSpPr txBox="1"/>
          <p:nvPr/>
        </p:nvSpPr>
        <p:spPr>
          <a:xfrm>
            <a:off x="1203605" y="1052160"/>
            <a:ext cx="3392116" cy="6786473"/>
          </a:xfrm>
          <a:prstGeom prst="rect">
            <a:avLst/>
          </a:prstGeom>
          <a:noFill/>
        </p:spPr>
        <p:txBody>
          <a:bodyPr wrap="square" rtlCol="0">
            <a:spAutoFit/>
          </a:bodyPr>
          <a:lstStyle/>
          <a:p>
            <a:r>
              <a:rPr lang="en-US" sz="1500" b="1" dirty="0"/>
              <a:t>Partner A: </a:t>
            </a:r>
            <a:r>
              <a:rPr lang="en-US" sz="1500" dirty="0"/>
              <a:t>An important idea is they are making cakes. </a:t>
            </a:r>
          </a:p>
          <a:p>
            <a:endParaRPr lang="en-US" sz="1500" dirty="0"/>
          </a:p>
          <a:p>
            <a:endParaRPr lang="en-US" sz="1500" dirty="0"/>
          </a:p>
          <a:p>
            <a:endParaRPr lang="en-US" sz="1500" dirty="0"/>
          </a:p>
          <a:p>
            <a:r>
              <a:rPr lang="en-US" sz="1500" b="1" dirty="0"/>
              <a:t>Partner A: </a:t>
            </a:r>
            <a:r>
              <a:rPr lang="en-US" sz="1500" dirty="0"/>
              <a:t>In the text it shows the kids working together to get things for the cake. I see buckets of fruit, a sign and a shelf that all the children are bring to the big girl. </a:t>
            </a:r>
          </a:p>
          <a:p>
            <a:endParaRPr lang="en-US" sz="1500" b="1" dirty="0"/>
          </a:p>
          <a:p>
            <a:endParaRPr lang="en-US" sz="1500" b="1" dirty="0"/>
          </a:p>
          <a:p>
            <a:r>
              <a:rPr lang="en-US" sz="1500" b="1" dirty="0"/>
              <a:t>Partner A: </a:t>
            </a:r>
            <a:r>
              <a:rPr lang="en-US" sz="1500" dirty="0"/>
              <a:t>The kids all have smiles on their faces and seem happy to help the girl with the red hair. </a:t>
            </a:r>
          </a:p>
          <a:p>
            <a:endParaRPr lang="en-US" sz="1500" dirty="0"/>
          </a:p>
          <a:p>
            <a:endParaRPr lang="en-US" sz="1500" dirty="0"/>
          </a:p>
          <a:p>
            <a:endParaRPr lang="en-US" sz="1500" b="1" dirty="0"/>
          </a:p>
          <a:p>
            <a:r>
              <a:rPr lang="en-US" sz="1500" b="1" dirty="0"/>
              <a:t>Partner A: </a:t>
            </a:r>
            <a:r>
              <a:rPr lang="en-US" sz="1500" dirty="0"/>
              <a:t>I disagree. I think it is about making pies. I see they are making pies because on the sign it says “Amanda’s pies”. </a:t>
            </a:r>
          </a:p>
          <a:p>
            <a:endParaRPr lang="en-US" sz="1500" dirty="0"/>
          </a:p>
          <a:p>
            <a:endParaRPr lang="en-US" sz="1500" dirty="0"/>
          </a:p>
          <a:p>
            <a:endParaRPr lang="en-US" sz="1500" b="1" dirty="0"/>
          </a:p>
          <a:p>
            <a:endParaRPr lang="en-US" sz="1500" b="1" dirty="0"/>
          </a:p>
          <a:p>
            <a:endParaRPr lang="en-US" sz="1500" b="1" dirty="0"/>
          </a:p>
          <a:p>
            <a:endParaRPr lang="en-US" sz="1500" dirty="0"/>
          </a:p>
          <a:p>
            <a:endParaRPr lang="en-US" sz="1500" dirty="0"/>
          </a:p>
        </p:txBody>
      </p:sp>
      <p:sp>
        <p:nvSpPr>
          <p:cNvPr id="28" name="TextBox 27">
            <a:extLst>
              <a:ext uri="{FF2B5EF4-FFF2-40B4-BE49-F238E27FC236}">
                <a16:creationId xmlns:a16="http://schemas.microsoft.com/office/drawing/2014/main" id="{950FB7F0-202A-8144-8699-2E5B2400D398}"/>
              </a:ext>
            </a:extLst>
          </p:cNvPr>
          <p:cNvSpPr txBox="1"/>
          <p:nvPr/>
        </p:nvSpPr>
        <p:spPr>
          <a:xfrm>
            <a:off x="4651187" y="1052160"/>
            <a:ext cx="3619308" cy="5863144"/>
          </a:xfrm>
          <a:prstGeom prst="rect">
            <a:avLst/>
          </a:prstGeom>
          <a:noFill/>
        </p:spPr>
        <p:txBody>
          <a:bodyPr wrap="square" rtlCol="0">
            <a:spAutoFit/>
          </a:bodyPr>
          <a:lstStyle/>
          <a:p>
            <a:r>
              <a:rPr lang="en-US" sz="1500" b="1" dirty="0"/>
              <a:t>Partner B: </a:t>
            </a:r>
            <a:r>
              <a:rPr lang="en-US" sz="1500" dirty="0"/>
              <a:t>I think they are making pies. I notice pies on the table. </a:t>
            </a:r>
          </a:p>
          <a:p>
            <a:endParaRPr lang="en-US" sz="1500" dirty="0"/>
          </a:p>
          <a:p>
            <a:endParaRPr lang="en-US" sz="1500" b="1" dirty="0"/>
          </a:p>
          <a:p>
            <a:endParaRPr lang="en-US" sz="1500" b="1" dirty="0"/>
          </a:p>
          <a:p>
            <a:endParaRPr lang="en-US" sz="1500" b="1" dirty="0"/>
          </a:p>
          <a:p>
            <a:r>
              <a:rPr lang="en-US" sz="1500" b="1" dirty="0"/>
              <a:t>Partner B: </a:t>
            </a:r>
            <a:r>
              <a:rPr lang="en-US" sz="1500" dirty="0"/>
              <a:t>I think that they will make four delicious pies because I see four balls of dough on the table. </a:t>
            </a:r>
          </a:p>
          <a:p>
            <a:endParaRPr lang="en-US" sz="1500" dirty="0"/>
          </a:p>
          <a:p>
            <a:endParaRPr lang="en-US" sz="1500" dirty="0"/>
          </a:p>
          <a:p>
            <a:endParaRPr lang="en-US" sz="1500" dirty="0"/>
          </a:p>
          <a:p>
            <a:endParaRPr lang="en-US" sz="1500" b="1" dirty="0"/>
          </a:p>
          <a:p>
            <a:r>
              <a:rPr lang="en-US" sz="1500" b="1" dirty="0"/>
              <a:t>Partner B: </a:t>
            </a:r>
            <a:r>
              <a:rPr lang="en-US" sz="1500" dirty="0"/>
              <a:t>I agree and my opinion is they are all helping to make cakes.</a:t>
            </a:r>
            <a:br>
              <a:rPr lang="en-US" sz="1500" dirty="0"/>
            </a:br>
            <a:endParaRPr lang="en-US" sz="1500" dirty="0"/>
          </a:p>
          <a:p>
            <a:endParaRPr lang="en-US" sz="1500" dirty="0"/>
          </a:p>
          <a:p>
            <a:endParaRPr lang="en-US" sz="1500" b="1" dirty="0"/>
          </a:p>
          <a:p>
            <a:endParaRPr lang="en-US" sz="1500" b="1" dirty="0"/>
          </a:p>
          <a:p>
            <a:r>
              <a:rPr lang="en-US" sz="1500" b="1" dirty="0"/>
              <a:t>Partner B</a:t>
            </a:r>
            <a:r>
              <a:rPr lang="en-US" sz="1500" dirty="0"/>
              <a:t>: Okay. I agree. </a:t>
            </a:r>
          </a:p>
          <a:p>
            <a:endParaRPr lang="en-US" sz="1500" b="1" dirty="0"/>
          </a:p>
          <a:p>
            <a:endParaRPr lang="en-US" sz="1500" b="1" dirty="0"/>
          </a:p>
          <a:p>
            <a:endParaRPr lang="en-US" sz="1500" b="1" dirty="0"/>
          </a:p>
          <a:p>
            <a:endParaRPr lang="en-US" sz="1500" dirty="0"/>
          </a:p>
          <a:p>
            <a:endParaRPr lang="en-US" sz="1500" dirty="0"/>
          </a:p>
        </p:txBody>
      </p:sp>
    </p:spTree>
    <p:extLst>
      <p:ext uri="{BB962C8B-B14F-4D97-AF65-F5344CB8AC3E}">
        <p14:creationId xmlns:p14="http://schemas.microsoft.com/office/powerpoint/2010/main" val="312096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3" name="Picture 2">
            <a:extLst>
              <a:ext uri="{FF2B5EF4-FFF2-40B4-BE49-F238E27FC236}">
                <a16:creationId xmlns:a16="http://schemas.microsoft.com/office/drawing/2014/main" id="{9206D72F-917B-ED4C-A132-785BDD746633}"/>
              </a:ext>
            </a:extLst>
          </p:cNvPr>
          <p:cNvPicPr>
            <a:picLocks noChangeAspect="1"/>
          </p:cNvPicPr>
          <p:nvPr/>
        </p:nvPicPr>
        <p:blipFill>
          <a:blip r:embed="rId3"/>
          <a:stretch>
            <a:fillRect/>
          </a:stretch>
        </p:blipFill>
        <p:spPr>
          <a:xfrm>
            <a:off x="4354514" y="311524"/>
            <a:ext cx="4464627" cy="5777752"/>
          </a:xfrm>
          <a:prstGeom prst="rect">
            <a:avLst/>
          </a:prstGeom>
          <a:solidFill>
            <a:schemeClr val="bg1"/>
          </a:solidFill>
          <a:ln w="57150">
            <a:solidFill>
              <a:schemeClr val="tx1"/>
            </a:solidFill>
          </a:ln>
        </p:spPr>
      </p:pic>
      <p:sp>
        <p:nvSpPr>
          <p:cNvPr id="6" name="TextBox 5">
            <a:extLst>
              <a:ext uri="{FF2B5EF4-FFF2-40B4-BE49-F238E27FC236}">
                <a16:creationId xmlns:a16="http://schemas.microsoft.com/office/drawing/2014/main" id="{9AB6535E-10BC-E14E-B0C5-1EB55B26B320}"/>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52-53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1948" y="2832096"/>
            <a:ext cx="2484380"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a:extLst>
              <a:ext uri="{FF2B5EF4-FFF2-40B4-BE49-F238E27FC236}">
                <a16:creationId xmlns:a16="http://schemas.microsoft.com/office/drawing/2014/main" id="{76B28300-30BD-564A-9D95-BD9F251E6861}"/>
              </a:ext>
            </a:extLst>
          </p:cNvPr>
          <p:cNvPicPr>
            <a:picLocks noChangeAspect="1"/>
          </p:cNvPicPr>
          <p:nvPr/>
        </p:nvPicPr>
        <p:blipFill>
          <a:blip r:embed="rId4"/>
          <a:stretch>
            <a:fillRect/>
          </a:stretch>
        </p:blipFill>
        <p:spPr>
          <a:xfrm>
            <a:off x="2826328" y="1593272"/>
            <a:ext cx="6089800" cy="3690609"/>
          </a:xfrm>
          <a:prstGeom prst="rect">
            <a:avLst/>
          </a:prstGeom>
          <a:ln w="5715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NEGOTIATE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13</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40315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76233" y="2819370"/>
            <a:ext cx="2448214" cy="3308598"/>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643" y="805293"/>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08946029-B5FF-3F40-842A-1812809F409F}"/>
              </a:ext>
            </a:extLst>
          </p:cNvPr>
          <p:cNvPicPr>
            <a:picLocks noChangeAspect="1"/>
          </p:cNvPicPr>
          <p:nvPr/>
        </p:nvPicPr>
        <p:blipFill rotWithShape="1">
          <a:blip r:embed="rId4"/>
          <a:srcRect l="4507" t="14651" r="4805" b="17752"/>
          <a:stretch/>
        </p:blipFill>
        <p:spPr>
          <a:xfrm rot="5400000">
            <a:off x="3718309" y="390943"/>
            <a:ext cx="4081018" cy="6031236"/>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6" y="949089"/>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863" y="2057085"/>
            <a:ext cx="1445364" cy="1648785"/>
          </a:xfrm>
          <a:prstGeom prst="rect">
            <a:avLst/>
          </a:prstGeom>
        </p:spPr>
      </p:pic>
      <p:sp>
        <p:nvSpPr>
          <p:cNvPr id="8" name="Rectangle 7"/>
          <p:cNvSpPr/>
          <p:nvPr/>
        </p:nvSpPr>
        <p:spPr>
          <a:xfrm>
            <a:off x="314202" y="370587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69D17215-E4E5-694C-9D92-2BDF07D0DFF9}"/>
              </a:ext>
            </a:extLst>
          </p:cNvPr>
          <p:cNvPicPr>
            <a:picLocks noChangeAspect="1"/>
          </p:cNvPicPr>
          <p:nvPr/>
        </p:nvPicPr>
        <p:blipFill rotWithShape="1">
          <a:blip r:embed="rId6"/>
          <a:srcRect l="4507" t="14651" r="4805" b="17752"/>
          <a:stretch/>
        </p:blipFill>
        <p:spPr>
          <a:xfrm rot="5400000">
            <a:off x="4288249" y="576908"/>
            <a:ext cx="3812233" cy="5634005"/>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AFD02886-0F32-404B-8806-385CE976B1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6480" y="245519"/>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7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78423"/>
          </a:xfrm>
          <a:prstGeom prst="rect">
            <a:avLst/>
          </a:prstGeom>
          <a:noFill/>
        </p:spPr>
        <p:txBody>
          <a:bodyPr wrap="square" rtlCol="0">
            <a:spAutoFit/>
          </a:bodyPr>
          <a:lstStyle/>
          <a:p>
            <a:r>
              <a:rPr lang="en-US" sz="1400" b="1" dirty="0"/>
              <a:t>Partner A: </a:t>
            </a:r>
            <a:r>
              <a:rPr lang="en-US" sz="1400" dirty="0"/>
              <a:t>An important idea from the text is that homeless people need our help. What is your claim? </a:t>
            </a:r>
          </a:p>
          <a:p>
            <a:endParaRPr lang="en-US" sz="1400" b="1" dirty="0"/>
          </a:p>
          <a:p>
            <a:endParaRPr lang="en-US" sz="1400" b="1" dirty="0"/>
          </a:p>
          <a:p>
            <a:r>
              <a:rPr lang="en-US" sz="1400" b="1" dirty="0"/>
              <a:t>Partner A: </a:t>
            </a:r>
            <a:r>
              <a:rPr lang="en-US" sz="1400" dirty="0"/>
              <a:t>I think the homeless person is asking for help. The man and the woman are talking to her/him and trying to help. How can you support your claim with evidence? </a:t>
            </a:r>
          </a:p>
          <a:p>
            <a:endParaRPr lang="en-US" sz="1400" b="1" dirty="0"/>
          </a:p>
          <a:p>
            <a:endParaRPr lang="en-US" sz="1400" b="1" dirty="0"/>
          </a:p>
          <a:p>
            <a:endParaRPr lang="en-US" sz="1400" b="1" dirty="0"/>
          </a:p>
          <a:p>
            <a:r>
              <a:rPr lang="en-US" sz="1400" b="1" dirty="0"/>
              <a:t>Partner A: </a:t>
            </a:r>
            <a:r>
              <a:rPr lang="en-US" sz="1400" dirty="0"/>
              <a:t>I think the man and woman are interviewing the homeless person so they can help her/him. How can you support your claim with </a:t>
            </a:r>
            <a:r>
              <a:rPr lang="en-US" sz="1400" b="1" dirty="0"/>
              <a:t> </a:t>
            </a:r>
            <a:r>
              <a:rPr lang="en-US" sz="1400" dirty="0"/>
              <a:t>evidence? </a:t>
            </a:r>
          </a:p>
          <a:p>
            <a:endParaRPr lang="en-US" sz="1400" dirty="0"/>
          </a:p>
          <a:p>
            <a:endParaRPr lang="en-US" sz="1400" dirty="0"/>
          </a:p>
          <a:p>
            <a:endParaRPr lang="en-US" sz="1400" dirty="0"/>
          </a:p>
          <a:p>
            <a:endParaRPr lang="en-US" sz="1400" dirty="0"/>
          </a:p>
          <a:p>
            <a:r>
              <a:rPr lang="en-US" sz="1400" b="1" dirty="0"/>
              <a:t>Partner A: </a:t>
            </a:r>
            <a:r>
              <a:rPr lang="en-US" sz="1400" dirty="0"/>
              <a:t>I think we need to both help and learn about homeless people. Can we come to a consensus? </a:t>
            </a:r>
          </a:p>
          <a:p>
            <a:endParaRPr lang="en-US" sz="1400" dirty="0"/>
          </a:p>
        </p:txBody>
      </p:sp>
      <p:sp>
        <p:nvSpPr>
          <p:cNvPr id="5" name="TextBox 4"/>
          <p:cNvSpPr txBox="1"/>
          <p:nvPr/>
        </p:nvSpPr>
        <p:spPr>
          <a:xfrm>
            <a:off x="4591715" y="1052160"/>
            <a:ext cx="3619308" cy="6124754"/>
          </a:xfrm>
          <a:prstGeom prst="rect">
            <a:avLst/>
          </a:prstGeom>
          <a:noFill/>
        </p:spPr>
        <p:txBody>
          <a:bodyPr wrap="square" rtlCol="0">
            <a:spAutoFit/>
          </a:bodyPr>
          <a:lstStyle/>
          <a:p>
            <a:r>
              <a:rPr lang="en-US" sz="1400" b="1" dirty="0"/>
              <a:t>Partner B: </a:t>
            </a:r>
            <a:r>
              <a:rPr lang="en-US" sz="1400" dirty="0"/>
              <a:t>An important idea from the text is that we have to learn what homeless people need. How can you support your claim with evidence? </a:t>
            </a:r>
          </a:p>
          <a:p>
            <a:endParaRPr lang="en-US" sz="1400" b="1" dirty="0"/>
          </a:p>
          <a:p>
            <a:endParaRPr lang="en-US" sz="1400" b="1" dirty="0"/>
          </a:p>
          <a:p>
            <a:r>
              <a:rPr lang="en-US" sz="1400" b="1" dirty="0"/>
              <a:t>Partner B: </a:t>
            </a:r>
            <a:r>
              <a:rPr lang="en-US" sz="1400" dirty="0"/>
              <a:t>think the job of the man and the woman is to go out and help homeless people. They both have documents as part of their job so they can help the homeless people. How can you support your claim with evidence? </a:t>
            </a:r>
          </a:p>
          <a:p>
            <a:endParaRPr lang="en-US" sz="1400" dirty="0"/>
          </a:p>
          <a:p>
            <a:endParaRPr lang="en-US" sz="1400" dirty="0"/>
          </a:p>
          <a:p>
            <a:r>
              <a:rPr lang="en-US" sz="1400" b="1" dirty="0"/>
              <a:t>Partner B: </a:t>
            </a:r>
            <a:r>
              <a:rPr lang="en-US" sz="1400" dirty="0"/>
              <a:t>I think the man and woman are interviewing the homeless person so they can learn about what the homeless person needs. How can we</a:t>
            </a:r>
            <a:br>
              <a:rPr lang="en-US" sz="1400" dirty="0"/>
            </a:br>
            <a:r>
              <a:rPr lang="en-US" sz="1400" dirty="0"/>
              <a:t>come to a consensus? </a:t>
            </a:r>
          </a:p>
          <a:p>
            <a:endParaRPr lang="en-US" sz="1400" dirty="0"/>
          </a:p>
          <a:p>
            <a:endParaRPr lang="en-US" sz="1400" dirty="0"/>
          </a:p>
          <a:p>
            <a:r>
              <a:rPr lang="en-US" sz="1400" b="1" dirty="0"/>
              <a:t>Partner B</a:t>
            </a:r>
            <a:r>
              <a:rPr lang="en-US" sz="1400" dirty="0"/>
              <a:t>: Yes. Based on our conversation about the text, one important idea is that we need to learn about homeless people so we know how best to help them. Do you agree? </a:t>
            </a:r>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834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22440" y="1183600"/>
            <a:ext cx="0" cy="49955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72677" y="160723"/>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9" y="39913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9" y="5221498"/>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7424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405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30658"/>
            <a:ext cx="1199599" cy="1048469"/>
          </a:xfrm>
          <a:prstGeom prst="rect">
            <a:avLst/>
          </a:prstGeom>
        </p:spPr>
      </p:pic>
    </p:spTree>
    <p:extLst>
      <p:ext uri="{BB962C8B-B14F-4D97-AF65-F5344CB8AC3E}">
        <p14:creationId xmlns:p14="http://schemas.microsoft.com/office/powerpoint/2010/main" val="234797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54733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775" y="91322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2" y="2021225"/>
            <a:ext cx="1445364" cy="1648785"/>
          </a:xfrm>
          <a:prstGeom prst="rect">
            <a:avLst/>
          </a:prstGeom>
        </p:spPr>
      </p:pic>
      <p:sp>
        <p:nvSpPr>
          <p:cNvPr id="8" name="Rectangle 7"/>
          <p:cNvSpPr/>
          <p:nvPr/>
        </p:nvSpPr>
        <p:spPr>
          <a:xfrm>
            <a:off x="360267" y="367001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D67C1163-552B-2342-A13D-ACAA19CAE4C5}"/>
              </a:ext>
            </a:extLst>
          </p:cNvPr>
          <p:cNvPicPr>
            <a:picLocks noChangeAspect="1"/>
          </p:cNvPicPr>
          <p:nvPr/>
        </p:nvPicPr>
        <p:blipFill rotWithShape="1">
          <a:blip r:embed="rId6"/>
          <a:srcRect l="4507" t="14651" r="4805" b="17752"/>
          <a:stretch/>
        </p:blipFill>
        <p:spPr>
          <a:xfrm rot="5400000">
            <a:off x="4288249" y="576908"/>
            <a:ext cx="3812233" cy="5634005"/>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C2386E2E-DE38-FE4A-A9BA-370C08108F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87920" y="161389"/>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262979"/>
          </a:xfrm>
          <a:prstGeom prst="rect">
            <a:avLst/>
          </a:prstGeom>
          <a:noFill/>
        </p:spPr>
        <p:txBody>
          <a:bodyPr wrap="square" rtlCol="0">
            <a:spAutoFit/>
          </a:bodyPr>
          <a:lstStyle/>
          <a:p>
            <a:r>
              <a:rPr lang="en-US" sz="1400" b="1" dirty="0"/>
              <a:t>Partner A: </a:t>
            </a:r>
            <a:r>
              <a:rPr lang="en-US" sz="1400" dirty="0"/>
              <a:t>An important idea is we came to consensus on is that in order to help homeless people we need to talk with them and learn from them so they can tell us how to help them. </a:t>
            </a:r>
          </a:p>
          <a:p>
            <a:endParaRPr lang="en-US" sz="1400" dirty="0"/>
          </a:p>
          <a:p>
            <a:endParaRPr lang="en-US" sz="1400" dirty="0"/>
          </a:p>
          <a:p>
            <a:r>
              <a:rPr lang="en-US" sz="1400" b="1" dirty="0"/>
              <a:t>Partner A:  </a:t>
            </a:r>
            <a:r>
              <a:rPr lang="en-US" sz="1400" dirty="0"/>
              <a:t>I agree. The man and the woman are talking with the homeless person and are going to give her/him money. </a:t>
            </a:r>
          </a:p>
          <a:p>
            <a:endParaRPr lang="en-US" sz="1400" b="1" dirty="0"/>
          </a:p>
          <a:p>
            <a:endParaRPr lang="en-US" sz="1400" b="1" dirty="0"/>
          </a:p>
          <a:p>
            <a:endParaRPr lang="en-US" sz="1400" b="1" dirty="0"/>
          </a:p>
          <a:p>
            <a:r>
              <a:rPr lang="en-US" sz="1400" b="1" dirty="0"/>
              <a:t>Partner A: I </a:t>
            </a:r>
            <a:r>
              <a:rPr lang="en-US" sz="1400" dirty="0"/>
              <a:t>agree it is cold and at night time and they are trying to help the person and find somewhere for the person to sleep. </a:t>
            </a:r>
          </a:p>
          <a:p>
            <a:endParaRPr lang="en-US" sz="1400" dirty="0"/>
          </a:p>
          <a:p>
            <a:endParaRPr lang="en-US" sz="1400" b="1" dirty="0"/>
          </a:p>
          <a:p>
            <a:endParaRPr lang="en-US" sz="1400" b="1" dirty="0"/>
          </a:p>
          <a:p>
            <a:r>
              <a:rPr lang="en-US" sz="1400" b="1" dirty="0"/>
              <a:t>Partner A: </a:t>
            </a:r>
            <a:r>
              <a:rPr lang="en-US" sz="1400" dirty="0"/>
              <a:t>We have to come to a consensus. </a:t>
            </a:r>
          </a:p>
          <a:p>
            <a:endParaRPr lang="en-US" sz="1400" dirty="0"/>
          </a:p>
        </p:txBody>
      </p:sp>
      <p:sp>
        <p:nvSpPr>
          <p:cNvPr id="5" name="TextBox 4"/>
          <p:cNvSpPr txBox="1"/>
          <p:nvPr/>
        </p:nvSpPr>
        <p:spPr>
          <a:xfrm>
            <a:off x="4591715" y="1052160"/>
            <a:ext cx="3619308" cy="5262979"/>
          </a:xfrm>
          <a:prstGeom prst="rect">
            <a:avLst/>
          </a:prstGeom>
          <a:noFill/>
        </p:spPr>
        <p:txBody>
          <a:bodyPr wrap="square" rtlCol="0">
            <a:spAutoFit/>
          </a:bodyPr>
          <a:lstStyle/>
          <a:p>
            <a:r>
              <a:rPr lang="en-US" sz="1400" b="1" dirty="0"/>
              <a:t>Partner B:  </a:t>
            </a:r>
            <a:r>
              <a:rPr lang="en-US" sz="1400" dirty="0"/>
              <a:t>I agree that we have to help homeless people. The person on the floor is cold and only has a blanket and is asking for money. What do you think? </a:t>
            </a:r>
          </a:p>
          <a:p>
            <a:endParaRPr lang="en-US" sz="1400" b="1" dirty="0"/>
          </a:p>
          <a:p>
            <a:endParaRPr lang="en-US" sz="1400" b="1" dirty="0"/>
          </a:p>
          <a:p>
            <a:endParaRPr lang="en-US" sz="1400" b="1" dirty="0"/>
          </a:p>
          <a:p>
            <a:endParaRPr lang="en-US" sz="1400" b="1" dirty="0"/>
          </a:p>
          <a:p>
            <a:r>
              <a:rPr lang="en-US" sz="1400" b="1" dirty="0"/>
              <a:t>Partner B: </a:t>
            </a:r>
            <a:r>
              <a:rPr lang="en-US" sz="1400" dirty="0"/>
              <a:t>I notice it is cold and at night time and they are wearing jackets. It is also at night. What do you think? </a:t>
            </a:r>
          </a:p>
          <a:p>
            <a:endParaRPr lang="en-US" sz="1400" dirty="0"/>
          </a:p>
          <a:p>
            <a:endParaRPr lang="en-US" sz="1400" dirty="0"/>
          </a:p>
          <a:p>
            <a:endParaRPr lang="en-US" sz="1400" dirty="0"/>
          </a:p>
          <a:p>
            <a:endParaRPr lang="en-US" sz="1400" b="1" dirty="0"/>
          </a:p>
          <a:p>
            <a:r>
              <a:rPr lang="en-US" sz="1400" b="1" dirty="0"/>
              <a:t>Partner B: </a:t>
            </a:r>
            <a:r>
              <a:rPr lang="en-US" sz="1400" dirty="0"/>
              <a:t>They are trying to wake up the person because it is cold and dark. </a:t>
            </a:r>
          </a:p>
          <a:p>
            <a:endParaRPr lang="en-US" sz="1400" dirty="0"/>
          </a:p>
          <a:p>
            <a:endParaRPr lang="en-US" sz="1400" dirty="0"/>
          </a:p>
          <a:p>
            <a:endParaRPr lang="en-US" sz="1400" b="1" dirty="0"/>
          </a:p>
          <a:p>
            <a:endParaRPr lang="en-US" sz="1400" b="1" dirty="0"/>
          </a:p>
          <a:p>
            <a:r>
              <a:rPr lang="en-US" sz="1400" b="1" dirty="0"/>
              <a:t>Partner B</a:t>
            </a:r>
            <a:r>
              <a:rPr lang="en-US" sz="1400" dirty="0"/>
              <a:t>: Our consensus is that we have to help homeless people. </a:t>
            </a:r>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91715" y="1183600"/>
            <a:ext cx="0" cy="482927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07859" y="37337"/>
            <a:ext cx="8367712"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08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9146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297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00626"/>
            <a:ext cx="1199599" cy="1048469"/>
          </a:xfrm>
          <a:prstGeom prst="rect">
            <a:avLst/>
          </a:prstGeom>
        </p:spPr>
      </p:pic>
    </p:spTree>
    <p:extLst>
      <p:ext uri="{BB962C8B-B14F-4D97-AF65-F5344CB8AC3E}">
        <p14:creationId xmlns:p14="http://schemas.microsoft.com/office/powerpoint/2010/main" val="19292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208831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6972275" cy="1461939"/>
          </a:xfrm>
          <a:prstGeom prst="rect">
            <a:avLst/>
          </a:prstGeom>
        </p:spPr>
        <p:txBody>
          <a:bodyPr wrap="square">
            <a:spAutoFit/>
          </a:bodyPr>
          <a:lstStyle/>
          <a:p>
            <a:pPr algn="ctr"/>
            <a:r>
              <a:rPr lang="en-US" sz="32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B51246A8-1ED5-BA4F-978D-6CCD2EF40DF5}"/>
              </a:ext>
            </a:extLst>
          </p:cNvPr>
          <p:cNvPicPr>
            <a:picLocks noChangeAspect="1"/>
          </p:cNvPicPr>
          <p:nvPr/>
        </p:nvPicPr>
        <p:blipFill>
          <a:blip r:embed="rId5"/>
          <a:stretch>
            <a:fillRect/>
          </a:stretch>
        </p:blipFill>
        <p:spPr>
          <a:xfrm>
            <a:off x="855463" y="1373076"/>
            <a:ext cx="6882219" cy="4831651"/>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71304"/>
            <a:ext cx="4883783" cy="174501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12" y="467048"/>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DB41343A-B8DA-E743-9F0D-D0012617E27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184159" y="1810741"/>
            <a:ext cx="5021452" cy="4272779"/>
          </a:xfrm>
          <a:prstGeom prst="rect">
            <a:avLst/>
          </a:prstGeom>
          <a:solidFill>
            <a:schemeClr val="bg1"/>
          </a:solidFill>
          <a:ln w="57150">
            <a:solidFill>
              <a:srgbClr val="7030A0"/>
            </a:solidFill>
            <a:miter lim="800000"/>
            <a:headEnd/>
            <a:tailEnd/>
          </a:ln>
        </p:spPr>
      </p:pic>
      <p:pic>
        <p:nvPicPr>
          <p:cNvPr id="15" name="Picture 14">
            <a:extLst>
              <a:ext uri="{FF2B5EF4-FFF2-40B4-BE49-F238E27FC236}">
                <a16:creationId xmlns:a16="http://schemas.microsoft.com/office/drawing/2014/main" id="{D9394B99-296C-4D4A-9BF5-F65243C7F04C}"/>
              </a:ext>
            </a:extLst>
          </p:cNvPr>
          <p:cNvPicPr>
            <a:picLocks noChangeAspect="1"/>
          </p:cNvPicPr>
          <p:nvPr/>
        </p:nvPicPr>
        <p:blipFill>
          <a:blip r:embed="rId8"/>
          <a:stretch>
            <a:fillRect/>
          </a:stretch>
        </p:blipFill>
        <p:spPr>
          <a:xfrm>
            <a:off x="5443082" y="2875655"/>
            <a:ext cx="3484562" cy="2446331"/>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760" y="203345"/>
            <a:ext cx="5468599" cy="593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66085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solidFill>
                  <a:schemeClr val="tx1"/>
                </a:solidFill>
              </a:rPr>
              <a:t>NEGOTIATE Non-Model Revision</a:t>
            </a:r>
          </a:p>
        </p:txBody>
      </p:sp>
      <p:pic>
        <p:nvPicPr>
          <p:cNvPr id="4" name="Picture 3">
            <a:extLst>
              <a:ext uri="{FF2B5EF4-FFF2-40B4-BE49-F238E27FC236}">
                <a16:creationId xmlns:a16="http://schemas.microsoft.com/office/drawing/2014/main" id="{F8B4CAA5-2765-7046-8A46-12F7124D3C33}"/>
              </a:ext>
            </a:extLst>
          </p:cNvPr>
          <p:cNvPicPr>
            <a:picLocks noChangeAspect="1"/>
          </p:cNvPicPr>
          <p:nvPr/>
        </p:nvPicPr>
        <p:blipFill>
          <a:blip r:embed="rId3"/>
          <a:stretch>
            <a:fillRect/>
          </a:stretch>
        </p:blipFill>
        <p:spPr>
          <a:xfrm>
            <a:off x="217781" y="794613"/>
            <a:ext cx="4327005" cy="5599653"/>
          </a:xfrm>
          <a:prstGeom prst="rect">
            <a:avLst/>
          </a:prstGeom>
        </p:spPr>
      </p:pic>
      <p:pic>
        <p:nvPicPr>
          <p:cNvPr id="6" name="Picture 5">
            <a:extLst>
              <a:ext uri="{FF2B5EF4-FFF2-40B4-BE49-F238E27FC236}">
                <a16:creationId xmlns:a16="http://schemas.microsoft.com/office/drawing/2014/main" id="{1E1B1DA1-B563-8F49-A62A-9D70F423CEEE}"/>
              </a:ext>
            </a:extLst>
          </p:cNvPr>
          <p:cNvPicPr>
            <a:picLocks noChangeAspect="1"/>
          </p:cNvPicPr>
          <p:nvPr/>
        </p:nvPicPr>
        <p:blipFill>
          <a:blip r:embed="rId4"/>
          <a:stretch>
            <a:fillRect/>
          </a:stretch>
        </p:blipFill>
        <p:spPr>
          <a:xfrm>
            <a:off x="4544786" y="794613"/>
            <a:ext cx="4327005" cy="5599653"/>
          </a:xfrm>
          <a:prstGeom prst="rect">
            <a:avLst/>
          </a:prstGeom>
        </p:spPr>
      </p:pic>
    </p:spTree>
    <p:extLst>
      <p:ext uri="{BB962C8B-B14F-4D97-AF65-F5344CB8AC3E}">
        <p14:creationId xmlns:p14="http://schemas.microsoft.com/office/powerpoint/2010/main" val="314492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1B0B7405-CB44-2B41-94E9-51644078BC17}"/>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686238" y="49727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96583" y="2905865"/>
            <a:ext cx="2456393" cy="3308598"/>
          </a:xfrm>
          <a:prstGeom prst="rect">
            <a:avLst/>
          </a:prstGeom>
        </p:spPr>
        <p:txBody>
          <a:bodyPr wrap="square">
            <a:spAutoFit/>
          </a:bodyPr>
          <a:lstStyle/>
          <a:p>
            <a:pPr algn="ctr"/>
            <a:r>
              <a:rPr lang="en-US" sz="2400" b="1" dirty="0"/>
              <a:t>Prompt:</a:t>
            </a:r>
            <a:r>
              <a:rPr lang="en-US" sz="2400" dirty="0"/>
              <a:t> 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08597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6C7A5CE1-9EDB-B04E-B4EF-7167C20F6C71}"/>
              </a:ext>
            </a:extLst>
          </p:cNvPr>
          <p:cNvPicPr>
            <a:picLocks noChangeAspect="1"/>
          </p:cNvPicPr>
          <p:nvPr/>
        </p:nvPicPr>
        <p:blipFill rotWithShape="1">
          <a:blip r:embed="rId4"/>
          <a:srcRect l="6260" t="14845" r="5389" b="17260"/>
          <a:stretch/>
        </p:blipFill>
        <p:spPr>
          <a:xfrm rot="5400000">
            <a:off x="3819066" y="475170"/>
            <a:ext cx="4058656" cy="6118398"/>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a:extLst>
              <a:ext uri="{FF2B5EF4-FFF2-40B4-BE49-F238E27FC236}">
                <a16:creationId xmlns:a16="http://schemas.microsoft.com/office/drawing/2014/main" id="{10FBB76B-6E23-B64E-96E4-9B2701E314E5}"/>
              </a:ext>
            </a:extLst>
          </p:cNvPr>
          <p:cNvPicPr>
            <a:picLocks noChangeAspect="1"/>
          </p:cNvPicPr>
          <p:nvPr/>
        </p:nvPicPr>
        <p:blipFill rotWithShape="1">
          <a:blip r:embed="rId6"/>
          <a:srcRect l="6260" t="14845" r="5389" b="17260"/>
          <a:stretch/>
        </p:blipFill>
        <p:spPr>
          <a:xfrm rot="5400000">
            <a:off x="4444469" y="1000114"/>
            <a:ext cx="3589740" cy="5411510"/>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58094D9E-D5E7-994B-9C1A-943DA91EA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7440" y="544461"/>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4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2">
      <a:dk1>
        <a:srgbClr val="000000"/>
      </a:dk1>
      <a:lt1>
        <a:srgbClr val="FFFFFF"/>
      </a:lt1>
      <a:dk2>
        <a:srgbClr val="5E5E5E"/>
      </a:dk2>
      <a:lt2>
        <a:srgbClr val="DDDDDD"/>
      </a:lt2>
      <a:accent1>
        <a:srgbClr val="BE93FF"/>
      </a:accent1>
      <a:accent2>
        <a:srgbClr val="6A3CA2"/>
      </a:accent2>
      <a:accent3>
        <a:srgbClr val="B15DC4"/>
      </a:accent3>
      <a:accent4>
        <a:srgbClr val="AC3EDE"/>
      </a:accent4>
      <a:accent5>
        <a:srgbClr val="A064E9"/>
      </a:accent5>
      <a:accent6>
        <a:srgbClr val="B531C0"/>
      </a:accent6>
      <a:hlink>
        <a:srgbClr val="A498CE"/>
      </a:hlink>
      <a:folHlink>
        <a:srgbClr val="9039F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530</TotalTime>
  <Words>3939</Words>
  <Application>Microsoft Macintosh PowerPoint</Application>
  <PresentationFormat>On-screen Show (4:3)</PresentationFormat>
  <Paragraphs>631</Paragraphs>
  <Slides>53</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NEGOTIATE</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an important idea from this text?  Start by stating your claim.  Support your claim and come to a consensus. </vt:lpstr>
      <vt:lpstr>Constructive Conversation Game</vt:lpstr>
      <vt:lpstr>PowerPoint Presentation</vt:lpstr>
      <vt:lpstr>PowerPoint Presentation</vt:lpstr>
      <vt:lpstr>WRAP-UP</vt:lpstr>
      <vt:lpstr>Start Smart 1.0 NEGOTIATE</vt:lpstr>
      <vt:lpstr>ELD Objective</vt:lpstr>
      <vt:lpstr>PowerPoint Presentation</vt:lpstr>
      <vt:lpstr>Conversation Norms</vt:lpstr>
      <vt:lpstr>Hand Gesture and Phrase- NEGOTIATE</vt:lpstr>
      <vt:lpstr>Prompt and Response Starters</vt:lpstr>
      <vt:lpstr>PowerPoint Presentation</vt:lpstr>
      <vt:lpstr>PowerPoint Presentation</vt:lpstr>
      <vt:lpstr>PowerPoint Presentation</vt:lpstr>
      <vt:lpstr>What makes this a model conversation?</vt:lpstr>
      <vt:lpstr>Understanding the Skill of NEGOTIATE</vt:lpstr>
      <vt:lpstr>PowerPoint Presentation</vt:lpstr>
      <vt:lpstr>PowerPoint Presentation</vt:lpstr>
      <vt:lpstr>REVIEW Non- Model  What is an important idea from this text?  Start by stating your claim.  Support your claim and come to a consensus. </vt:lpstr>
      <vt:lpstr>REVISE  NON-MODEL</vt:lpstr>
      <vt:lpstr>PowerPoint Presentation</vt:lpstr>
      <vt:lpstr>Language Sample Revision-Non-Model</vt:lpstr>
      <vt:lpstr>WRAP-UP</vt:lpstr>
      <vt:lpstr>Start Smart 1.0 NEGOTIATE</vt:lpstr>
      <vt:lpstr>ELD Objective</vt:lpstr>
      <vt:lpstr>PowerPoint Presentation</vt:lpstr>
      <vt:lpstr>Conversation Norms</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Non-Model What is an important idea from this text?  Start by stating your claim.  Support your claim and come to a consensus. </vt:lpstr>
      <vt:lpstr>Constructive Conversation Game</vt:lpstr>
      <vt:lpstr>PowerPoint Presentation</vt:lpstr>
      <vt:lpstr>PowerPoint Presentation</vt:lpstr>
      <vt:lpstr>Model Creating Class Constructive Conversation Poster</vt:lpstr>
      <vt:lpstr>PowerPoint Presentation</vt:lpstr>
      <vt:lpstr>Teacher Resources</vt:lpstr>
      <vt:lpstr>NEGOTIATE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59</cp:revision>
  <dcterms:created xsi:type="dcterms:W3CDTF">2019-08-28T17:10:57Z</dcterms:created>
  <dcterms:modified xsi:type="dcterms:W3CDTF">2019-09-16T17:08:12Z</dcterms:modified>
</cp:coreProperties>
</file>